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338" r:id="rId4"/>
    <p:sldId id="293" r:id="rId5"/>
    <p:sldId id="294" r:id="rId6"/>
    <p:sldId id="295" r:id="rId7"/>
    <p:sldId id="335" r:id="rId8"/>
    <p:sldId id="296" r:id="rId9"/>
    <p:sldId id="340" r:id="rId10"/>
    <p:sldId id="324" r:id="rId11"/>
    <p:sldId id="333" r:id="rId12"/>
    <p:sldId id="339" r:id="rId13"/>
    <p:sldId id="334" r:id="rId14"/>
    <p:sldId id="341" r:id="rId15"/>
    <p:sldId id="331" r:id="rId16"/>
    <p:sldId id="342" r:id="rId17"/>
    <p:sldId id="332" r:id="rId1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BE539A4-0011-47BE-A9E9-69F46F8AC922}" type="datetimeFigureOut">
              <a:rPr lang="en-US" smtClean="0"/>
              <a:pPr/>
              <a:t>12/22/2014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322E6E1-C332-4255-ADC7-3C242831DD6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3338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06ACE27-1D2A-49EB-B648-49AE33DA1DB8}" type="datetimeFigureOut">
              <a:rPr lang="en-CA" smtClean="0"/>
              <a:pPr/>
              <a:t>2014-12-22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B06FE78-530D-4EF3-800C-F01B31854DA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751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080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993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6938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5026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9299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9226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9927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4545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66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758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595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627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942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3297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2575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839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760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2014-12-22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2014-12-22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2014-12-22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2014-12-22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2014-12-22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2014-12-22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2014-12-22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2014-12-22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2014-12-22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2014-12-22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2014-12-22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0A33B-475D-4BD0-A85E-2D20974919E5}" type="datetimeFigureOut">
              <a:rPr lang="en-CA" smtClean="0"/>
              <a:pPr/>
              <a:t>2014-12-22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teachwithfergy.com/asteroid-impact-dinosaur-killer/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russian-2013-meteor-explosio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comets-and-meteors-bill-ny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big-bang-theory-intro-them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red-and-blue-shift-and-the-expanding-univers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galaxies-of-the-univers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Galaxies, Other Objects </a:t>
            </a:r>
            <a:br>
              <a:rPr lang="en-CA" dirty="0" smtClean="0">
                <a:solidFill>
                  <a:srgbClr val="FFFF00"/>
                </a:solidFill>
              </a:rPr>
            </a:br>
            <a:r>
              <a:rPr lang="en-CA" dirty="0" smtClean="0">
                <a:solidFill>
                  <a:srgbClr val="FFFF00"/>
                </a:solidFill>
              </a:rPr>
              <a:t>and the Expansion of the Universe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071678"/>
            <a:ext cx="4400552" cy="4525963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Types of Galaxies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Asteroids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Meteors, Meteoroids, and Meteorites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Comets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The expansion of the Universe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28802"/>
            <a:ext cx="247822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news.bbcimg.co.uk/media/images/48893000/jpg/_48893121_untitled-1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6630" y="2643182"/>
            <a:ext cx="1814526" cy="1492208"/>
          </a:xfrm>
          <a:prstGeom prst="rect">
            <a:avLst/>
          </a:prstGeom>
          <a:noFill/>
        </p:spPr>
      </p:pic>
      <p:pic>
        <p:nvPicPr>
          <p:cNvPr id="6" name="Picture 8" descr="http://www.bobthealien.co.uk/halley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143380"/>
            <a:ext cx="2226018" cy="1571636"/>
          </a:xfrm>
          <a:prstGeom prst="rect">
            <a:avLst/>
          </a:prstGeom>
          <a:noFill/>
        </p:spPr>
      </p:pic>
      <p:pic>
        <p:nvPicPr>
          <p:cNvPr id="7" name="Picture 2" descr="http://www.webexhibits.org/causesofcolor/images/astronomy/cosmic_expansion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5" y="4786322"/>
            <a:ext cx="1785949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Asteroids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001088" cy="4714908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Size ranges from 6 meters to 933 km</a:t>
            </a:r>
          </a:p>
          <a:p>
            <a:pPr lvl="0"/>
            <a:r>
              <a:rPr lang="en-US" u="sng" dirty="0" smtClean="0">
                <a:solidFill>
                  <a:schemeClr val="bg1"/>
                </a:solidFill>
              </a:rPr>
              <a:t>Dinosaur killer ~ 10 km across</a:t>
            </a:r>
          </a:p>
          <a:p>
            <a:pPr lvl="0"/>
            <a:r>
              <a:rPr lang="en-US" u="sng" dirty="0" smtClean="0">
                <a:solidFill>
                  <a:schemeClr val="bg1"/>
                </a:solidFill>
              </a:rPr>
              <a:t>Landed near the Gulf of Mexico</a:t>
            </a:r>
            <a:endParaRPr lang="en-CA" u="sng" dirty="0">
              <a:solidFill>
                <a:schemeClr val="bg1"/>
              </a:solidFill>
            </a:endParaRPr>
          </a:p>
          <a:p>
            <a:pPr>
              <a:buNone/>
            </a:pPr>
            <a:endParaRPr lang="en-CA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7" name="Picture 6" descr="video image 2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072074"/>
            <a:ext cx="1000132" cy="1071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211669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Asteroid Impact – Dinosaur Killer</a:t>
            </a:r>
          </a:p>
        </p:txBody>
      </p:sp>
      <p:pic>
        <p:nvPicPr>
          <p:cNvPr id="8196" name="Picture 4" descr="http://news.bbcimg.co.uk/media/images/48893000/jpg/_48893121_untitled-1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714752"/>
            <a:ext cx="3040402" cy="2500330"/>
          </a:xfrm>
          <a:prstGeom prst="rect">
            <a:avLst/>
          </a:prstGeom>
          <a:noFill/>
        </p:spPr>
      </p:pic>
      <p:pic>
        <p:nvPicPr>
          <p:cNvPr id="8198" name="Picture 6" descr="http://t3.gstatic.com/images?q=tbn:ANd9GcS3r0N6cOIk0yVJ63YGEjlS_eU1bydrqdQASDLAsxpsq0VbMZKxY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6705" y="3571876"/>
            <a:ext cx="3423046" cy="3286124"/>
          </a:xfrm>
          <a:prstGeom prst="rect">
            <a:avLst/>
          </a:prstGeom>
          <a:noFill/>
        </p:spPr>
      </p:pic>
      <p:pic>
        <p:nvPicPr>
          <p:cNvPr id="8200" name="Picture 8" descr="https://encrypted-tbn0.gstatic.com/images?q=tbn:ANd9GcQi1hNGdmcC6PHC3lKIkqlZhua7bJa592NYR4pfC1dSdaX76vj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2285992"/>
            <a:ext cx="1785918" cy="1169199"/>
          </a:xfrm>
          <a:prstGeom prst="rect">
            <a:avLst/>
          </a:prstGeom>
          <a:noFill/>
        </p:spPr>
      </p:pic>
      <p:pic>
        <p:nvPicPr>
          <p:cNvPr id="17410" name="Picture 2" descr="funn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9664" y="0"/>
            <a:ext cx="2154336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Meteors and Meteorites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01944"/>
            <a:ext cx="5976664" cy="5184576"/>
          </a:xfrm>
        </p:spPr>
        <p:txBody>
          <a:bodyPr>
            <a:noAutofit/>
          </a:bodyPr>
          <a:lstStyle/>
          <a:p>
            <a:pPr lvl="0"/>
            <a:r>
              <a:rPr lang="en-US" sz="2500" dirty="0" smtClean="0">
                <a:solidFill>
                  <a:schemeClr val="bg1"/>
                </a:solidFill>
              </a:rPr>
              <a:t>Meteoroid is a lump of rock of metal that is pulled down by Earth’s gravity</a:t>
            </a:r>
            <a:endParaRPr lang="en-CA" sz="2500" dirty="0" smtClean="0">
              <a:solidFill>
                <a:schemeClr val="bg1"/>
              </a:solidFill>
            </a:endParaRPr>
          </a:p>
          <a:p>
            <a:pPr lvl="0"/>
            <a:endParaRPr lang="en-CA" sz="2500" dirty="0" smtClean="0">
              <a:solidFill>
                <a:schemeClr val="bg1"/>
              </a:solidFill>
            </a:endParaRPr>
          </a:p>
          <a:p>
            <a:pPr lvl="0"/>
            <a:r>
              <a:rPr lang="en-US" sz="2500" dirty="0" smtClean="0">
                <a:solidFill>
                  <a:schemeClr val="bg1"/>
                </a:solidFill>
              </a:rPr>
              <a:t>Generally a small asteroid that has broken up or debris left behind by a comet</a:t>
            </a:r>
          </a:p>
          <a:p>
            <a:pPr lvl="0"/>
            <a:endParaRPr lang="en-US" sz="2500" dirty="0" smtClean="0">
              <a:solidFill>
                <a:schemeClr val="bg1"/>
              </a:solidFill>
            </a:endParaRPr>
          </a:p>
          <a:p>
            <a:pPr lvl="0"/>
            <a:r>
              <a:rPr lang="en-US" sz="2500" dirty="0" smtClean="0">
                <a:solidFill>
                  <a:schemeClr val="bg1"/>
                </a:solidFill>
              </a:rPr>
              <a:t>A Meteor is a bright streak of light across the sky as a meteoroid burns up.</a:t>
            </a:r>
          </a:p>
          <a:p>
            <a:pPr lvl="0"/>
            <a:endParaRPr lang="en-CA" sz="2500" dirty="0" smtClean="0">
              <a:solidFill>
                <a:schemeClr val="bg1"/>
              </a:solidFill>
            </a:endParaRPr>
          </a:p>
          <a:p>
            <a:pPr lvl="0"/>
            <a:r>
              <a:rPr lang="en-US" sz="2500" dirty="0" smtClean="0">
                <a:solidFill>
                  <a:schemeClr val="bg1"/>
                </a:solidFill>
              </a:rPr>
              <a:t>Meteorite is a large meteoroid that </a:t>
            </a:r>
            <a:r>
              <a:rPr lang="en-US" sz="2500" b="1" u="sng" dirty="0" smtClean="0">
                <a:solidFill>
                  <a:schemeClr val="bg1"/>
                </a:solidFill>
              </a:rPr>
              <a:t>doesn’t completely burn up in the atmosphere therefore, hitting the Earth and producing a larger crater.</a:t>
            </a:r>
            <a:endParaRPr lang="en-CA" sz="2500" b="1" u="sng" dirty="0" smtClean="0">
              <a:solidFill>
                <a:schemeClr val="bg1"/>
              </a:solidFill>
            </a:endParaRPr>
          </a:p>
        </p:txBody>
      </p:sp>
      <p:pic>
        <p:nvPicPr>
          <p:cNvPr id="74754" name="Picture 2" descr="http://t3.gstatic.com/images?q=tbn:ANd9GcQxPcoc4Gsf9Ph9gmjNQ8pu6JmaRr3hELAenAi_D9bkrNVpQpDo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7525" y="1556792"/>
            <a:ext cx="2276475" cy="2009776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5500694" y="2780928"/>
            <a:ext cx="1951626" cy="9338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6" name="AutoShape 4" descr="data:image/jpg;base64,/9j/4AAQSkZJRgABAQAAAQABAAD/2wCEAAkGBhQSEBUUExQVFBUUGRgWGRgYGBgXHRwYGhcYGBgcGhgaHCceGhojGRYUHy8gIycpLCwsFR4xNTAqNSYrLCkBCQoKDgwOGg8PGikcHxwpKSkpKSkpKSksKSkpKSkpKSksKSwsKSkpLCwpKSkpKSkpKSkpKSksKSksKSwsLCkpKf/AABEIAOIA3wMBIgACEQEDEQH/xAAcAAABBQEBAQAAAAAAAAAAAAAEAAEDBQYCBwj/xAA/EAABAgMFBQYEBAUEAgMAAAABAhEAAyEEEjFBUQUGImFxEzKBkaGxQsHR8AcUI+FSYnKC8TNDkqIVFiRTY//EABkBAAMBAQEAAAAAAAAAAAAAAAABAgMEBf/EACYRAAICAgICAAYDAAAAAAAAAAABAhEhMQMSQVEEEyIyYYFxkcH/2gAMAwEAAhEDEQA/APbnhPDwzQzOmM8J4doTQ7FTGeE8dNDNAFM5eFejpoTQCpnN6Gcx00M0AsjOYTmHaFDDIzwr0JoTQE5GvGBdo7VlyJapk5YloTio/dTyEFtHh340bUXPt6LIl7kpCVEZFaw95s2TdA8YBpNui/2h+O0oLKZElUwO19aggdQkOfOOkfjlLCkBchYSSylBYLcwG4vSPMdn7rFSgCHvUGVcz05xoN4Pw67OymYHN1BXSoozuW54coxfMk6o618O2r/092sduTNQlctQUhYcEVBETXo8S/CDeuZJnosa+KVNqgZoWxNDoWqPGPbgI2wckoyToa/D3jD3Ye7ATT9nBUYV46x0RDNAGfZwVHWGvHUx3DPDIz7Obx1h0qOsPCEMMhEKHhRkdo0KHhQCoaFDwoAoaGaOoaAKGaGaOoTQxdTmE0dNCaCxdTloTR00JoLDqcER4Vtjj23b1zP9sJSl8ki6B5ise8NHlv4g7ASm1TJiafmkoKmxJl3kkvlQoryhlQWTO7KnyxMKgq81aVZOeGEbDYG81mtKVygsKoUlJzBDGmOeMYjd5MiRae+EUVexLi7XUmkaXdiVZ5k1YQAAgkgYYYEUzFY4pxPUirWSk3V2Aqz7bkyym8hBUpC8rhSoJCqULm6I9saMbsqyFduCw6QgB9FYtT+WpfUxtGjfhlaPP+JglLAJb9oJlJdV46BKVLJ/tSCW5wHJ3mkKuuu4VfDMFwinxBWH7iLZSgKxjdr72S1WqTLs6FWqaO04E0TVAxWpkhsSz0jY5kjUf+QluB2kt1Fk8aanQVqeQieANmpWwM6TKlLID3FBVdHugkwZa7RcQpWN0PDE0SNDNA8m2X5YUM25trWCUmG8EVYzQgmOojmzgmpLCEFUFQoUKIOoUKFCgAUKFCgAUKFCgAYmBjtSUFXe0Re0vB4ze/FsUCiWkkAgqIdnLsH5Yxj0TFhWLf8AFJLdcofgm8nroMPGY3etqy1S2CgflGmEQnZQ8KFEU+eEgE0Ds+mddBSKAljI/iPYiqydqkcUo1/oVRXlwnwgvaG+8mWWS8w8mA8zj4Rk95t95syzzAkJQhSbupL6k5dB4wFxi2zzjZ1nSZq1TFgJvEPiaYYlmjU7OsYkWxC5aklE1BYJyuil4g4kRgpk4yl3wkqSqt3Fj00i92JtRUxaGlss8KEg8SicSQKJQBmY5eT8HXxy8Hse691U1S24gm6DWgJBI0rdB8I1AjHSf/jWUBSuJTXlCnEals8HbpHWxdvrvlS1HslqZIVUtmpxVncAZkHSK4pVGmRy8Tk3JGjtVtQFFBUEqIcPn01jL2racpNqkzVtTtqgChZEtgdQT4aRp7SUzZZa6txQPn1yPPKPLdqJXKtJVKWSpF+YZZD0vIU5fIv3k43DHVf0nBX1HolrtSFsUrJurII0KUqUXcPgk+cDbb2klCkhfdKO0IepINEsaF39Iy+ytrqWlahceZME0BypnIBB4SwYrDhzSOt47cJswzuyWUyUpE1KnSpPGVPQhxdSrA1BBBik8WTWTu179LF0JSOyJPHqKOA2iS0WG7u8qlOlZDu7CuJqX9HMeer2tfEuU3+gkocOxKyCcMzWvhGi2XbryFS5aUglwpqOKvxkvpQPER5E5UypQwegTNqpBUkqa6HL6fWhiKbbklCFEslZe9iO6aFsMow8naRmKImKCKpTewBu3QphiXAOOBSoZxsrZteUmQ4qhLA9MBjVnaN8eDFxo0kKFCjnOoUKFCgAUKFCgAUKFDKgA8j/ABZ2lMNouInJkpQlCSqpUVKvKIcd0BLHm8ebWXYsmakzFT1KY1J16mtY9E372UmZOmJm3k8a1gjQ4Y4hmjLp3fT2C5aUnjUFFTgs2tXHMQmzSEfJY7ji2SZqVWe0JXZ78tK5cxd4MpTOn4knHPrHvAEeFbl7A7G0JBU4UpIF0uBVwfNo91ETEJqjmYsAEksBU9I863g3kVaFEJpKTgP4jqr5CLbfreAJQqSg1ukrbIZJ6nOML2z3B/FU+ApFWacXHeWSLLkk/dIp7dYZkyYFFRuJBZALAk6+EXsxOXnDXfSFdnRRk5lgQAXonEPkMxzIiTd62TLPaEzUS0iWaFDcS0u5UVGqS1RzpFwdm3l3lNcZ7rZ6nwiaTJBLtkw6Rm4lJLZaba20J87gP6aEhjzUHUfIAecEWGcVKFbqUhKSRRgEig5u/rFHOZAAFAaeDViaXOqE1Idy2Z0gSodmzuick3QUvQmoozNRiaYRnt5UCzF0pIeSpFXUCSpKUhx3cWGhMXlgtN4ANX+EHhTzWr5YxPtjdsWxKB2hQpLi8M0qa8ksRSmHvEpyujLlgnGzCbJ20hNqN50y3uhQCkpSgBSXu64O+BvNGk2qiXMssyZK7SYZSVoWHIC0KBAAfFSTdWl3FFj4ooFbBmWO0BE1Bmqlg/l7qRdnSxxTEgN/rBJVR3zZdWtdrWOYJap8iVKQFpQRNl0vIWAyikEJUllOQRTEMax1J4PNazYBtrsk2j9NrkyTImORQgpUkUAvFSmQyRiKmDpq5qMLNLlaKmJcgd4G6MSQFYtjgc8zYLAmXZ505fZyVdquUlUxZMz9Jh2SEEgJYiZ3rzswAzu9lzbRb5YlpmLIQhK1KnG4SSFEpBQCtSGAUxFScYiyqBUWcyZqRxMstihZUspUS4IDVci6BmMTXSbMs6ZsmZdY3SyrwS5F4XCBW6GbGr65Uqd0p86VMuzTfCkpKSgyjSoN2rqVQvldxxYWz2qcizKm8fB+jNZSgUlK+F0hiBgPEdIqMmhNHtUKGhQix4UNCgAeFDRxOnJSkqUWCQSToBiYAJI4mrABJIAFSTQAamMdt78ULNIQ6D2qyHaqQkfzEih5AEx4zvl+Jtpt7oKrkh/9NFAps1l3V0JblDSvQjfb8b02afaB2C+17NN2YpNUsS4un4mq5FKjGM6u32YOq8kcgAPZjGX3XUCzFyUkHkb7h/BQi2tNnBqU0GJy84znh0dHG8F9urvfZ7Pa0LtAIlr4EzPhQs4KUMbpDi9lj09b2/twWeTeDFSqIHPXoI+Y9ozxOAlyyHWvE0Dp4Qx04iPEx6TKmlMmWiZOvdkhMsFRySKD6cgMYvr1RK+uR1a1ld8kuVO5PPGKywTLxlg4glJ8Imn7RRgDhyI8awFKmNMcA4hVNag8g4aIZ1ppI0BiFSuE9W9ogFpJJACz4piRMu8Am6oYu4zOrF3qYVoLQ1pWyfECOkAiBZ9lKUISlJZBFK0AFMeUL81/Kr0gTH4BtrWkv/T7wVY7QO9jeJZtX+gints2tXAxweCNkWgMCcVE3QcaAE06knxhgbbYd7iqwzb2H1xjRbOtfEE4BXdPMftXwjFWe2XUkOz4xZWPeiUSEcRZmKRn4msTJVkLvBr96tjKn2VQlkCahSZ0pRGE2Wq+no7FPRRik2XtuWnZlpn9n+iFzrkssKKIeWAf/wBVLS3lGU3z2lP7UrUpSpWKMWSkgEBQDVBJGeEY1e05hBS5uXxMY6kZg01PUwOZ57WaNgLbJTYfy0oS/wAyslU1cwJqXK1G+xejNWl0xWbubzmReuhN4EK4iU3jUKwJdrxATdLvWMtOtoJqQGqG664AxFYpxS6wavT1+sQm3kdWeiI37ULSbybrBISpl3TiFpmMSSkg3nAJBQC2L1mw98FnaExagtEq03ipAYi8lyLpwWzpP9xppzsxYtChLSlgEqVUhjQOdRkMfWOd7t2fyPZqSSUrPESRwTQkvw5BSSltCk6xbl1JSs9AXvhabzBMq7kS3yWY7sO+c4lpglpriOJ+ibw94o7HYdolH6kld5/hWlIamqzEZ2BtGYtN+SLl7iF9LlJ0VeJB/aL+TL2HzF6NMN9VAKvBOHCxFDqa4QD/AO+TQriu3eg+sZifsspUUrTMllJIZRJfIEMcDiI4Vs4F7xVVmqaeOEc/ZrDZtXo1yvxBoapGjp8s4ze3PxBnrRddCciU4l/F4rZ+zBleI+8xnFDt6SJa0JBJdyXd8gIqLt7ZMlRUbXkKmpJCquSXzrn6Rnp0opcKoWJGeVI0stbunRz6xMdhiYXWDdoKuH6GNoyojrZQbEsq76VoJB1xAHPWNZOvLlkLTjQl6eD8o6FkSGSkMBRm0wplBUiSb4vJKhXHAN6esayrZSBNn7KQkcEt/h4Uh3yYeUGoXW6VBLEuVYCmRFSekEW5DsJaksC6glx4O/q8QTV1B4Q2gcgghuLBukZ3bstY0TS7cKgoRMKRTFNcjqS+TQ5tSlJYXQQCS+LGruRi0CoQEkKBN58+G9nmIeVNLqC3Vfqb1Q78qnwiJIpMnTb0pQUqQkgBxnQsccQIKsnGkFN43mdQJFXZlNjy65xWWiZeCgwBdksLzemEGTLTMKRgQwF0DMDFtYzksYLTLSxIUOBzdqAL14kEfEDUDpyh5myEhwFlSgkGpAISNRnnXWBLPtEoqReIwdy/QYvn/bBS1sUklMuYGZQ7q3D4fDVg59Yxdp5LKy27KSoBQUGVhQuBiLwxBblFfs/ZazPlBIBP6jYMRcJx6A0xpGpVMV+ors7rdGLsaPUh8x6QvzKiUTEi7cIKSAygWoBocdaRfdoFIorVaDXlj108KQJs6e0xzFvt6wFcztU/GOIAAORUENR2JdsYz6U3VRp2Uo4BYdmt2vt1MlAVMKQhYpeBYKAwBGZJFCMowRtKZ8+atF24WYGlbtKYtGo2xZlWjZ81KO8kCYBqUmorSoeMdsnY05L3gUPnwn00iuOWNHNzwanfs4GwlqJKlJFaBOH20SSbCUoBdLMXxwr+0WIsEwfGT4I+sQmyEIurvkM1Lv1jVuHpmKcjUfhvLQq1A1uplTFKH9ITl1MWG/lusa7GpaJqVTlqF1K1MpkruqZBr/E5NaR50bRPs1bKq0JUoFKiAEm6QKOHo4iy2Pb0gJVNsoWtJKSpfaKXVJIKADdSihBDOSt4mUe2aHdPB7PabFfASZ1oF2roXMQTTMiZXxibZ9gEpTibPVeDfqTFr50ClkA840MxYAoh86AQMbWsf7BOhBT4UhWBn9o7HRNU6u04OGigSxLu5U5YxHJ3RkHivrB5lIPvGpVbgkpvIKXo7BgaAORzLROotU4H0aJpDsyY3PkmhXMPikiKHeH8PrLxTplomy0yw1OzU/JOZOTRv9o7YTIlqmTWQhOZLOdAGqdAHJjyXezeddsmBSgUS0v2csv/AM1gYkjLIFopL0PZn/8AxssFSkhV0kEXikqIAzag5gQ5mHA1bIaae0dqmtiNHxzp0EchN5SjR8gKDTyEaRjX3Df4Em0sWIz7o9evSCVXlm6QRQAgAt9BHEqyUBLdRicmB+flEk+eEghgl8nJNc82EOTsaVA9plJSwCwOTfu8cTFBiXDEMzEuH9Ii7LhK0p4e65oSMzWoh7NdVwkBjpUvq8JgiRIUtAqlJBZIZiK4hWT6RzOUUKBJBKaO2IOXKjxPJ2cLpCi7aKdtIitspKRX4RQli/NznEN5KRJZrVMmgAig+IDEs5o+POI5NtMkqCgUhRZxUvl0hbLtQKHWASacLNyHXGCLVagAA4LO97FqMHzjOlopMZG1wUlK63TVsf6gcXoIs7RPQuzqKXCSHZnxqkkd7EGkZtVjU6lXXFaDMZtrlFns9ZCAxLJxSSWcNjyLNCnCIRky5sswIu31EAhIo7Asat8J5PlFjNtExMpV0DAkXW4hqkYBXKALLbAu+lakm8aJIwOTn5wRNWUpADpautBoevvHLJ5NkrC7KgqlpCqlnqGLmooRQ1in2psDhvpJKsxka1b7aLGUq9KKibhBUKE1Bo/jTpEtnJEsJvFSqpUosW5lssOvWJUnFgB7HlcChqlQPiDAf5QAcSUeAb3MSWi0rloXd4Sk3mDElDi/c8LzZ4DOB7daZZmIlyJsxylOAo5AUHvZtjHXwzonmj3/AEOZA/gT5phflD/9dOTGK3/2S6opVPukFiFyiCCMXypB0vaQPdn2ZfUJSY7f2cLQ6pQGKFD+39o5EpL5/wDEwUi1zwOBMlT/AMKnEQzbXaXrIf8ApUB9YdslpHt14U5xyhTxmrFthQ5jBjFrI2shRAJAUQWHSprpHO00aIbeGYRJ4aEkV8RE1otqRJVMKwyKqODAFy/QRV7wWv8ARrkpi9c0v4VMY/f7b4VM/LIWezQXmBqlaWABJxAbTF8WibGlZXb4bzm0Tipz2aC0oMzOKqUH7xr0DDWM7KWVrck3RwvmefWB7baFLNWJfFiA+RL8veOkziAkAgkmjhmHLINqY1jFpWM7VKSbt8YElsH/AJvAUjuQyiCQbrvUM4ZmSNKmsIANxOaZdMOtTDILk6jDPlXnA6opZDJNoBJAoE5sxJ5YUy8IHtSh3XvPrSg5xDMQxCcUp0epzJOFINsqCpNVAJbFsDzOJjLOx6KtE9zcbkAMKDWLGySOzS7Y40D1geXZ7oUWdQOOI1LDLGGtk5akkJYPz8+kVvAFh+YBBDeZimtdn7ZSgC5S90MwNK15iBBOVLF1RY46uDl4Q9qtDJBBugkORr1yiaSKFLUgShhU3aYir+kS2S0kHi4gajl8sYU8JWCTRsa0IahpFeLSANT5dH1ilFPYm6LqRaHIofLPMEjCHlEonMO6piRzOcVCLYpK3GOJ0wi1lTwyVkuR7c9Dz0iGktDuw0JPa0ugAs74g66F4sZdpvISD3klgTi2BDa0itSQpRSGLsSHGYemRjjtk3rwKrqjxD+YO7Ph4RlKKZaZodmXuIAMHIBqz5UOD4EiCbPOL9pkq8CkUYgih5AvFHsfaJUsOAUKoC4qHNfbmItrTOmXFBGOIUrCpGOtHBEcc1TNo5GmzO1lszXapPMF6HWK+ds79RM5NJqSWJD3kj4Sl2OIwrBloWZa0JCSQp3YsEslh/VU4ZRFLWS5VUNUc3Bfkcaw1yOJSjZn9r2YLK5gRdXfUVpd+FZKkLHI1HhAez7LLUopUkF8OsaraSwtIAI4kqqA+Dk9TgWyjL3yg8YrkofOPS4ObutHFzcdMMO70rIEdDHSNjLSeCdNT0UfrDyNp61Go+kWFntIUzEGOpU9HM7Rr7PPZ6u5OnKJPzrZxmVTj2ygCQSQaVpdTxOQWqWYaQTaVJShZWV0GF41Hhz94zsdB28u3yLMySLylcL1OCa+QjCzLQ16+p1KLkmprz1f3Mcz7SVOpTJxYZAnADVvlAsxacVY460bHmeWUZxpmtUglBemJckNVgR7/WJpNn+IuAlmyc/5eK6zzFLmAAMGodQ7Hxp6RbdikXryr1BTLwGsaOWARDZ5ILlVSam8XYNlHU6zHBF0pxqPurRMSFIBYJFKPkA7Hwjm22jhBSAcQMmpGbd5KoDM91NSvrpBU233SElmbDxqfOI77Je6lgmnWApSJaqqUxegxLwu39DoMUmYoHs1jNxhECpjXQS5Yu1C+HTpE5tQl9BEkqfLWxZziDofrE3RVJgspKCyl5U4gxFYe1FKQzApU2hH3jDWlF+Y4zNen+a9Yg2isITdIUXAIwJb7AhPJQigXWUHYM2o6QAJyWKbtASesR/meFw/MHl95RAieSqoYVDf5i1FLyZ9gjsXBCSBXzHKDhKK0s74BhpAdkmAGhqBSkGWe2gsLzVqcD48ozm2VFInXLMtYUMmvA5sKEGD18eFCoP0P1EVaCVh1Fsw5GX7QrPbBfAqHxx6V0iM/wAjwXMlJQHBBuljpWhplFkjad4sagU8cx4ivOKOVaWmhJJHzpT75QZLmMrI3gkvqw96xDj22jRSot1yxeUXLAu+gLaZ4QpoCQRXiDtg5AALebQrDNBBluHyerhn8SD7QHJtomBQBN+QSMhkVAjkdI5OSLNos4s0q6Cly0s3xyN3AnPPyEQ7XkJBCh3VM2bDP1hkCYya8KlEqcuGuYP9YltCkiUlxmSAdKhvGNOKThJNEzipJoqxsdRF6Ua5gZwKZxQrjBQdRn4wbLtd08LgEt08Inmzye9xR7ca5FaweZK47NFs1JuAlnITUjRI+ZMB7zWkGSEAkEkHSiS5JPiGGsTWaaEgAlyGrhkOcZXbO1hOmFqAC6kNkDeJ6n2EZyaocYuyHtU3RhUOS2uQf1MBq4jdBZyMdMT4wjqSf5R1oOuTR3Z0ssYMMi3Q+sZQVWzWTsttm2cUISzYYjPGsSyZBIJS5qaH4voNBEM61XQ1QWcAD71gixKdONTV2rlTyhWFEE+UbvEQkA50c8yS8DGbdUMToCw69TiYMtLAtVQofGKi0T1X2bp4w1LwNp7C1zgtVEmlHeg0iutEpiThn/mJ5lnIxpmwdvvCJ3vJTyL/ALRLdP8AA6tAylKcUDENef5aw8qetNWcFgORyhwkAEhLAqdjkM3jqfPvJoGKQ4Y0bprFOqF5HXbS7igOQGb/AHyji2WgFQVMareWTCK20WspVShYGgzb94rTNmE1JPI1jOslt0aOdbZaSGAIzFPnAJAUSQKY/YygOWs4qYgZNh4vBcqQr4c60MXBKOjNvsFSpF4ZAj2hkKSlgGd/Tly5HlE8lYCH+I+bdIFMwFVQPaIbcnRpVKxW6YAlIScGOmB+zBlmXeIyOP2c9fGALRVRdmLN0juUlSMMFH7rA8IXktpxJJBP9J50PgHEWffSAAxaj/dKPFBMCgSXwOeY0BiwlW4JKcWZ8c+kQ9YLDVsAFAsRQPkcvX3iWdtBKZimA4mJGqrp+xzEVlrtSFuoKSACA5oH5PR4rbftVEuaLzlSgAGrkWJHiIjopYZXashu1Nu3FICXvMM6EDIg9TAVq3hVMa8CWOVGbX5dYz+3dscZCMRipsDoIEl24pSaqJUwLn6xUeNIh8hrRaBMDoqA7hjTV3zi+2NL7dKQiigkHqGoaVzFDHntjtCkEKCgkodWIFWdsGPSPQfw2Sf9ZbXSFBJwckh6aC6z846+FyUqRz8jVFdtG1TpSCCUcbpFQcvpFXKVdQKcbnLPAUyzrygzby2WgcqcnPswMcmWEgHSp+XWsZSkaRVA9rlkKBzKQKZHA+OUHpkNXA6e3jAEm0Xpjq4kpGmbPhpT1ji22+9mWVmmnh6Dzg7UOsljZpbLYsQM+sSWmc5eqUMwywwPvFYLcQ94hwaK5s2VMIlNq7YFKjdoOjvQxFpjaDLVMSAOIvi4NfH0gJM686quBm9W5xCU8V0Ej+bJxmREC7I7VL8tIaaTsM1QdJtQusb3vnCWoh0iAkJUkgvy0g2dNvpa8xOHODTDwcSEqSqpoQ+v3lHFqmDvOxYDPrRtBDyLOoDHB6cuRjkoLBactcvl/mCeggATEqAKjQmmjc4iMvBqjWD54K2cBgdc4EmrAoMqQrEx5KXBgRCiCwJEFyp11THMfKB5jJBxP01/aKRBaWeeFAMXUH6mOFA4kjBnyP7tFTLtoSA15x0xgj8wbroLA18c/KHrRV+wqeS9CCHDPpSCZMxCSQp6lw+GfPGKULIN4uXxrEiFBRwIGJheAsuJ1uBDO3UEuHMQJtZZjhiBVJYDnAqiFuxdmfJg2NICTOCuF3Fa8uUKh2XMtbr7VaeEFkAmhajtpTGK20T1JUpQ7ync5gHT2guXaFGWEkAAu3IDLoecD2iyTlOUy1MSzlJSPAqasJL0DeMlIuQQBn95x2ZTgBzU6PFxZ93VuO0VdH8vF4ZARd2LYcmWpJAJL4qJPphHRHikzGU0gXZ+6wIHaL4cWAY4ZnKNlYilKUoSLqUhgB0iuRSJZK6x1wio6MJNsrtvyrtolqyEsUOvF9YrJU6+opeqjpUDloIP3ttCUzU1fhTXk6vaKxFtTLUpRHeo/T7ePKO1BE0hAugBiSDSuDP6wBPWUh6ZebY05N5QrRPBGaq0P7xCUlQABA1HkfGhirAYi8CXrjSFZrSygSxHm0OZakjXKg9YhMkILu8JJDss+2SpRJA8+UTKn3AQ7DIxXWa3AXlXQRiACza9YlXPvp7RKaN4wJC0S2y1ploYuVHSK6ZthyClAS2NSWiG0zAojXrX7EcypQDv5e8UiS1ClUDkuWw+3xgmWSCwLgZekBWaYQmuLOC+RzGeEGyZwCc8aj94mWTRYyREM4HV9IGm2QqqSxg6+1MSa/t5RFPmhJqXcUGpOfSJTockV02WbpJ6PAZmnUloOtK3Tm2nKK4hxShfPSNNmTOvzDBiAW8IKs1rFQUhmLVgO67vE8iUCHVQekMRJMctpoPeJJ6SAHIyfKkQApALF9ANeukBqlklyTCsYXa5jpN0MFM5fvN8ois08JDO/wBimmUJFlCyxVgMCPsRbWHZpTglCx6+ZgsANO2UJUSXUcsAOTnl0i9s9tmzg5SS9cbz9DHMizS08RlXed0FotZNroyV/KNYNIiVshn7OmhAUpJSAXxHqMWhS1ff31iwlpLgqUacsOh+kc2uzoxv1xon3L1jpUkzFoGEysSyl1xivM0PrlEqJ2saohgu2JRtEthSYj4TUkUcJOBzNNMIopU89kmndN1yDXxiyt+20LDkoDaO/I6jwiGx7xoKrs3jSfjAP/ZPzEeZKDjo7FKwOWHLAip65Rym0EUdlD7xiyXsQKJMss2DVSR7xXzkBEziqUmr/OITTwWMu8AC6gDp9Y7mIdiw684inFy9QDkXaJUoFxiXeLWSWyOZKVhClG4QAWfvPUdeUOHT40aODLLu+sDsdWcrkJV3MXd4ls9nvFQZ89YZCrqSUpJrj+0dyiEklRYK06vATQQtIUEsGIF0joWh0o4CC9cPl0DiOF2tClCoPMA+L6UeOpk4EuFcOWZ5xJpYy1rSGfpzphBITfALZVOjQBaLYHAAdi4PXnD2WcQg14j4+kArFMSTTHOscIl9Hao0+pibsF3eM3BzIBP0iSVa7OlNVIHIV9hjFrJDYPZbCtRoGGbsYs0bJSrGvWIF7ySE0DltAfm0cHfAGiJSj4t6AGLSICv/AF1Bw4TA83YCh8Q6FvlDo2tbF9yzsMiQfckB46Oy7fN7ykSx/UkezmKpCsqZ36ZZVOYqInkzknAv4xYo3GJLzLQSf5Uk+qj8oNlbkyQMZiv7m9AIXy7DtQFJtkwfE/WsTjaD99CT0gmbuvdAKCoDre94EmWCYMr3ofXGI+XJD7ollz0ZLWnkTT1doIMxbcLKGv8AikU5XUghjzEOORI6ftCplWi4BTitATqRT1FfWJlS5KwLqko5g0Pnn4xVydpTE5uOYf1ieXtCWTxy25pp9D6xUeRryS4pmgNklJ7smWn+wQLNRokDoAPaILTvEckjxJiun7wH+JCfWOp9TLJMqSpBKksCcRiD1GR5iArbY0z69yZmk4Fswc/vCA523Cf9weX0iutW1iaFfkPoY5pwT0axkyW02MgsQoNmAcOsATp5HCAWGsWuzN5a3ZqVKH8YFf7hmOeMaQWaVNTS6QcCPrkeUYtuOzSrMhZp4Wlq3tPnziaasvy5xb2ndhNTlyoYr5m7pObtrBaY/qK60W66W7x5YD94GRMGRbr+8Wit3SI7Tuuc6RXaIqZVJBOYp0guTL0SfoIsEbpN8RHSDZeyrgYuRzLwnL0CRUCyqIpLJ5uB6wXYdlrArdBPN/aLWXZdBBMtBBwYRcepMrRQr3YQpbqWQTVgPPGDZO6MhLOlSuqvoBFvXIfLzh0FTVZ+Tt5kR0KKM7BJGxZKSyZSPEFR9YPRZEjRP9IA9oeXMOZHhHZtTY06loOorO5dmS3xHrSJuyGQEVNo3lkoPFNS+iTePo8Vtr32lDu3pn/UesPAsmoTOFcCRjk1HhzbAzU94wVo31We5LSP6iVezCAZ28toXQLu8kAD94OyHR6NOttHLAakt7xV2rbslPemIpkCVegjFJ2baZ5e7Nmc1BRHmaRY2bcG0q71xH9Sn9EvCtvSCkEWzeqVggKPQBIjPWnaJUq8kXH0Ma6R+HCR/qT/AAQn5n6RaWPc6yoPcMw/zl/+oaDrJhaMDZ9sTMO9yavpFzZEzJlTIm/8frG7RYEo7iUoGgSlPiCIHMyae6EnnjEvh9j7nkpWXxMJaoUKIZRabHkpUReSD1AMbfZ+zZV3/Sl/8E/SGhRaIYp6ACwAA0iskKa0sKApJIFATzhQojl+0uGy6lniHSHmIF7AQoUciNzhaBoI5aFChjOwIS0h/D5woUC2JnEg8IicCFChiOEw0ofOFCjs4/tMJ7KTea1LSnhWpPQke0YydPUo8SirqSfeFCgkJEcdIEKFEMou9i2dKli8lJpmAY9LsOz5SUC7LQmmSUj2EKFGkDJnbUPKFKS4D1rChR0RIZJOQGwEV00sH5iFCgeyixlJcB6wfKlAEMAPCGhR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4758" name="Picture 6" descr="http://msnbcmedia3.msn.com/j/msnbc/Components/Photos/060418/060418_meteorite_vlg_4p.wid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860505"/>
            <a:ext cx="2552698" cy="2578396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5500694" y="5357826"/>
            <a:ext cx="928694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</a:rPr>
              <a:t>February 2013 Meteor Explosion over Russia</a:t>
            </a:r>
            <a:br>
              <a:rPr lang="en-CA" sz="3600" b="1" dirty="0" smtClean="0">
                <a:solidFill>
                  <a:schemeClr val="bg1"/>
                </a:solidFill>
              </a:rPr>
            </a:b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14422"/>
            <a:ext cx="8643998" cy="47149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Meteor had an initial mass of about 12,000–13,000 metric tones (heavier than the Eiffel Tower), and measured between 17 and 20 meters in size (65 feet).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It was moving at approximately 18.6 km/s (over 41,000 mph or 66,960 km/h), almost 60 times the speed of sound.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It exploded 23.3 km above the ground releasing 500 kilotons of TNT, 20–30 times more energy than was released from the atomic bomb detonated at Hiroshima but without the radiation.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The explosion injured thousands due to the release of energy which created a shockwave shattering  windows and topping smaller structures.</a:t>
            </a:r>
          </a:p>
        </p:txBody>
      </p:sp>
      <p:pic>
        <p:nvPicPr>
          <p:cNvPr id="4" name="Picture 3" descr="video image 2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3" y="5327219"/>
            <a:ext cx="1428728" cy="1530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Comets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640960" cy="4525963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Chunk of frozen matter (usually ice) that travels in a very long orbit around the sun.</a:t>
            </a:r>
            <a:endParaRPr lang="en-CA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Comets have tails a few million km long</a:t>
            </a:r>
            <a:endParaRPr lang="en-CA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When the comet approaches the sun, it is warmed.  </a:t>
            </a:r>
            <a:r>
              <a:rPr lang="en-US" b="1" u="sng" dirty="0" smtClean="0">
                <a:solidFill>
                  <a:schemeClr val="bg1"/>
                </a:solidFill>
              </a:rPr>
              <a:t>Frozen substances become gases, which are then pushed outward by solar wind to produce a bright tail.</a:t>
            </a:r>
            <a:endParaRPr lang="en-CA" b="1" u="sng" dirty="0" smtClean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5778" name="AutoShape 2" descr="data:image/jpg;base64,/9j/4AAQSkZJRgABAQAAAQABAAD/2wCEAAkGBhQSERUUExQWFRQWGBgYGBgYGBsYHhsbHBgZFxkYGBsZGyYgFxojGhwaIC8gJCcpLiwsGB8xNTAqNSYrLCkBCQoKDgwOFw8PFykkHBwsKSwsLCwsLCwpLCwpLCwpLCwsLCwsKSwsLCwsLCwsLCksKSwsKSwsLCwpLCksLCwsLP/AABEIALgBEgMBIgACEQEDEQH/xAAcAAADAQEAAwEAAAAAAAAAAAABAgMABAUGBwj/xAA5EAEAAgEDAwIEBQMEAgEEAwABAhEhABIxA0FRImEEcYGREzKhwfAFQrEG0eHxFFIHFiNikhVygv/EABcBAQEBAQAAAAAAAAAAAAAAAAABAgP/xAAgEQEBAQEBAAIBBQAAAAAAAAAAARESAgNRMRMhQWGB/9oADAMBAAIRAxEAPwD4jraGiaA1jn6fz+Y1taNd7r2+WP103U3W7sPfVDfibZRlBkJTfCSM2I+eHnSSV/d+fnzoM1q+xR91/d0zBoa+uc+P8OqFvtowlV4Gys/t4dN1OoybkqgGfAbQ+gB9NKvy8f8AegzHH/X6+NaEq8hw1476z4w/z+fbQ0FI7ab3DXpqkXcXfg23xea1WXxkrG72xjEH142pglYGXHZdSl0nggjE9WHzzK+OQ7dtKJmy/Hbzn76oTVpdeSZldRIg21G91R8A345fOhHqFJtjkMt2UjZnl4zjPbWjH0Lceaq88LYeDi/fRBIiLTW6Jd3Vj97r9NTmUtNltPF/7aMOnf0q3sfOs6AaDp63QfwoT9AeqFHKxbZS/wD2iXi69nUOr00rx2ac+eeacfTS9rvP/VaeEru83kWVU8r72FaAEqMmPt/3/wA6accEljm8DESsZDj99P8AERqtzcmMUd0Zm3b6YtLSFFcnFahGaNmNA3U6l/IKOOM1wZ+bp+n8OqghhbUjfsbqt9tL1LAPTn1WV3rDXjx2t0YQdrJJbTFnBJFBfkOPbQGHSGONz1L/ACgJtIqt3dlcVVW3petO5X8sfbBl+Wpar0tpmRuM4Gnjlaf5egMOsx4WKjHHeKUinNmNR1XpdJRqN4y5xaAtYM0Z86QOL40ANUielxf39LffGbBxej8P0Z9SUenAZSWoxM5fB50On1ZRLjJLezXBVp8pP66DdbpbWt0ZYMxVMg1kMnD7jo9SVxj7WXXyau898Vj66VkVjuUjnvyYx27rh86Eeogx7Psfcvh9zUAmrmgMGCuD9XVOh0ypLKJtMRldytI1GjkvdlDH01INFlb3eAv9NBb4uERWA7JXs3MZS2jXq28Sx4NU+DqpFx9Ua9UGSO6z8OhqXpC8YkmuaEFxlwpRfGV+VWr7aPTjnmqz448eXQJWjo17/wCdbVEzTRLwGXj/AG0K1TqdQ9O0SjOeW1XAV+vHOsqSUUacJhvVej0o/wB6xEkm0JN07RNxQyAXsZp4U6nPn3znvefbSxlXH6aAafqV/atUc+aLqu18e2l01R28+q+PB8+9/pXvqhYzTjViHpUorErkW2tMRzWKxdV2vSdLqbW9sZWSKb7iXhMl2e4c6HUgCl3xn/pdAISRsaTvppxBKbKLwlKZi3zTZ71pvxiqImQFctjdn/qvHfUpP00Fz4mUd5HqSrqRCdMjcYkxl/7BIOcWXrHxs9j0yVQkxZRwCw3bVxlN0vvqM/bRklcU/e+c+3bGqhY6fo9WUXdFYtJZZyUl/JTQemlXi8n+NX+B+C/EmRZRhG6Zz3bIe8mIoXjh0EviD1Pq3NvqLp9ywefJpGPvzput1N0mTtLzQAHyDB8jRnPdytBQLdGcF9rv76BYyBLyHa/uFmPtpuk5CyNp6k498F1m8aM+lEhF3XJu4nY9/d5xZXftqfbQGXTz7XhyDmrL7ay0neq818tV6Tt6hmLtbLN0cZLEyPhO+t8b8a9TqM9sILWOnEhEoDETBdW+66CXSLQUPduvrRf21WXxCxI/lMYBCWZO6WcyLq64PvOPUCKbbXvbjjg79+fPtooVkRqNePdbznnGgPT6te5w9hLumqXNOlnCuC65zZfzMf8AWixC7y5MPDZn3Kv+GlR284VxfcrKduf5WgaXNYOymbzdvn/jQh08K8GMVdophbrGXtpNdE5woI2iRZLEslTuIVKmOTmlo40EVKqs3d+2KK+7fvrTmtqrJ5vveW/ro9ONoLQpbzQ96MteNFlwgYsvy5pp4xj6edBut1N23mwr7ePppp9WMq9JFI7cWWhiTluT34Mat8b0pSlFj6iR6A2qR3SKYwxFsce499cuwobz3P8AFZz9tB0fG9HohB6XUnOx3EoENruQCpS3XGm/etc8J8ErYjkGvF1fDjxqnS+I2xnFjGW4AkmY03cXtfD7akQzXF+cfJz21FM9WlY2FIW2g2VdHZ8axOh72e+M9s9zz51uh0d0yNkba3Lg91BwedN1fVKW0otoLoLxyv8AnVRHW0dutpg0ZIiKJrMcfz+ONDWDWVP+FkLM08n6++h1at23VtXhrtdd9U/EIsZRLQFJAlj4V3CU5rlxRqUophEfDqiz8VI6b0vTt3k/yl2RY4lV1TxdXpej0GRJCSQLkkbosibvAyQt7pqa6KJ/O3OgEp3znj/b/Gtetrr+J6XSOl0mE5vUd/4sWIRij6djdyuOWwzoOeXTkAsWmwUa8tPdyP1NAh5xx889w74/bQeooFtCoXgWrQ7LR9jV+rDqJ6t+30fmuqY1Bz22lD4MaqOfVH03Fjnhvsj2/wAd9J/P5/O+n6gYC67tYu3J5x8tA0pxYZ3/AIm5yom2uK53XebrW+G3Kkbb7Au6mwQ5L1KTbro+H6G/qEISLlYMpHTMmSTKW2JyZdBDk+R+/wCnOj1Yg4bKHt4F4U50sS35+f5jVOpKwVzVFBwYzXf3edUGEWdRIrPgIhky5ouT75we2k6hSl8WKXTn37Y760F3G3DeKeM2N9vn7aYleVbzxV3lF8576gWUhrm+7d3/ALfr9NLFrVISJTPxFBfVINzS5aU3PzfrpulCLbKSfmwFu6ljiw2rQvJ4dUQ0/SiykBm0x+2lm2tYOxd48e+mSO3vuvisVXN3d3WK1A0bzGltwZw/LvjH11pj3IxYlJVLnn3ln9NX6fV6bDqMhjOh6exo3XEdxK3bt3cZtO3HOTKPTkW23JjFdvp50B3lEchhe+c5A4w1WePfTdKMCT+ITKGgq93FK/lOXhe1d9bodDdbmjAFLuSW0BRRTKXV/IZzldYDHa8+7bz/ACtXAGWKFrxeL/gfbTWxj2qZf9q4XnvFs4x27OujpfFwhQQJBNd7cZSgm16b6mMRL4LF50vxkt7LqIjKcngCmkADH2rjUD9Ocqgw6st47YxiyuNm70//AOmRjl+epdSokaIuJeb5keo/tkch8udJ0pg/mkVkTCSDHfFSxfNfbRIEoMmfqECDdpTaPFDRV36scOgU6UtrLa7bIsqaHkL4Gjj56nGN6v1PiZEPw9yQ3bmJJYsiwnV7bBoTt89ThJQjznBZhav9DQTHTxayNI4Tn5n20t6MQ7vnt37d9B5Tp/1yIB/4vwzQFsJ2+7/9znW14rW0GXVel8Swrb6ZDZMskYpBHjUdP+K7dva74Oarmr+msqUdGU1bW3y5daiu93xWO9t3jt2e+n6UmDGQxW7BCXD/AHRkUns86or/AFH4mPU6kpw6celFqoRZSI0BQyVeLy99c8r/ANv+NECu9/tX+dCQijd3m/PvqoMpduOz75vJ5/40HHau/wDPbTdQwOC8UewZ+v8Am9GXXbkx9I2UXQP9patfN0FPjevLqJOe20CoxjDEYkT0xA4rPfLlvUQ+57/prT6i1atAZb4wB7aXQUhG0LDtbfvlrxqvxHU6aXGLGSyuI3EMbSN3L/2u17e+o9aIKRVj2Up+dW193QIrbz3caoUNbWk51b4XoyksYl4VLDERm5fYdBKOq9TqO0iNxPPZbsM8X8r0nQIsgkpHuhuQ8hZf3NaIU39/9/10F+h8XGEGop1HG/c4O9BVS7XdUpWb1zR97/hj9tUhV01G++WvmF47+dNHqG0GJRIWQO6krba1WFCub0wRrHOjGPft8u/jWeVLrj6Pn6a6fifjJSjGKu2i8UMiwUupJF23Rj9bg549Jk4yt/pl/TOq/CdaMZbmN+MEi+LYyKli8YzWcaX4fo7naVbQWhlQ5Wj5r50k4BEb9StlcVVZ73njx76YMRauqitXXcpf9/roTinJWD/GH7ap1eoSZSAj4iceK/fUk/41RRiBTZK85KqjHF3d39NW6nwlR3SmXKO6IXJakRqXG3Co+1c8IRW6uRiI5MuD2uhKe1655FNagv0+vJNltNHd7uK78uDy6lGFoXy98d+/jRj1GPD3Hxx786PV6SJjkHCOEs4/x20G6fVliJXI8F3wZq6zxxq3U+ElGifodrKpe1lYtFRKazzRnUOj1WEiRVxRLCRY3kSk9nVOl0ZdRnKr2jObYUWC/dCvfUD9b4HqdOMZMQOpDdFuLcd22+Vi3jNOuUdZdPCUdqIsmtruoDN2Vm8dyvfUGBlQBeeMeXP00h89Fj37ef59daJmsZx2/wA9vnoHZ/8A5Sf589bXlOt8V0YyYy+HiyFFh1Rio0sWMUY3xSld3W1Olx4clz7+x88ePpoaMYL8jnWXjH/Pz1Aen02SRiKqAGVXAAcuq/GfDkJygTjPa1uje19zcD9w0nTkB3u8N1/Ec6MYPNKefdus/wA41RunM2ohdYc3ycU1xZnsvetLJwYp5v55P9799NBYt9/cH9HCaEqvGDHv2zq4i3SSFuJSqgqWLH1fOLiuH31CML4937FvOuyHxN9T8WdTYo1Mv8RO0wRRqpN3nlvXJNtWgz27ex7aoD9H3z7a7PhvgfxJEZTh0ZbVvqXCNRhvM5d0uArKmc45+nMvJZdoAPuRaa58eNU6nw8eYssRGRKNeqwlEpcXeWuPONXAd0XpepXqMqMvphGPCMaypSSwRljJrdecArpvU2sIE7oueGRhbgSHbecDrmk235+mm6UgRolzhuvHZH3+mmGkeNN1CNtWnawPuW6MYle/bx9TQILf3wffjg1vipoFuO36apLpiSlZGkNubbvjFUV3Tkq+zbzbRHPn2+Xn3vjtpul1aG4xldto2KSCtqVS3XkMJhs8GueDTdDXZ0epNk/YwVdYvHL799UnukB/6lGDi17c5XVOt8PTxtlzXjnzkxVc63Pi9fSbEelLN7R8iY/Tj6JrtPxJN1EJ/iy9MemIUk/TH8sQF20d05vXP0osalGTGQ2VjikRMjdV8udIdG80+Xgxfvp+l6NjdHpsp7atlgw3fEaAu+CtIyarsN171V/pq0OoEZYu8Fl0KNjipYrvZJwax0o7ObkpVVQU7t15M7aePzacGkj8M+v8voLbkZyR9OfW23ReLeDUpp2Kwefq5886pTW22rFP0H9dH8K69+LozdfT66nF/k1unMDIubpfTjyGXuduedCRl3elpxtrPNUVXOrTWXUVN0tzJuViFshbuXHO7z51WMXpTlGUnprH1USJbZRthSDke+HzVOpxV1xTWUs1bR2DsfI+eqyJpGN3GsVKwMyrHHK7fL76lIu3H8+X8xpU1m+aBJus+x/PGiyps7Nn7c3rpIRlFlLqFxhGot3L1EdsaExHPqrB8tLLpBLbmMySN5AxX5crd39NZsUg7m5PjtjnN1k+l6ojCSWsCQ3HF4dsi8mG6c6hGVLg4TPb3+ZrSUXs+NQPOD05F7WwkcSESywXkcj9dRcuqdLq7RwNlZPcf2/zqccvNHnxqAnUfOtoa2oK/CfFfhsnZCe6Mo+uO6txW6PiRyPbUjTdfpkZISJA/mLp9zcD9zWicedZiqwkAG0skqq549KXVFPGfU54pqlScRk3Rxi6r5Wn317b/o//AONviPjjfCNdP/2eH5fr9tfQfgv/AIUIh+J1N1YrsF3R4zrcyfmsX0+Ix+Hx39v3v6arL+ndQWLFE5EpO/fjX3np/wDxb0IcRH56pP8A0Z048RPtrpL4+2dr4RD+m9WpBBprmIvNlPMfeu2NaP8AQuo8la+2db/TcD+3+fTXN1f6JGPBHP3P5++u04Z6r5BD/TnVUqN/zOddX/0pP5Fd85D1cBjlPbvr6T1f6Y1Q+dcfxnwRLAbYre21rFXb++uknn6Z6r0bq/0Hp7IbCW8JfiWiLbTAODbyN5Ncx/Sgvw/fXufxX9JAMfW7vv8AMwmH9NcfX/p21p7HfPJeH9dblk/ENv29YP6cbarJdt9mintz399P0Pg4nEmBIYYeeL3U3XGKp15j4n4GO55owWZo/TXD8R8LGq4f0r9s61sHLCHTgk4+pE9M8528tFJd0XeoT6UYSYc2A1TlCWNqj4z9jtWfwx2x39jvof8Aixb3rFkYasW8Wsihz6uCtOsaxL8WLN2lQzyZDs1F54wPfXLLrVcaOc2ZKvH17/I11S+FgMhmegsSKkpY9OQyW54dvuXzdJLiZoRduXy7RxdH6andXmB0pspcLh4Lui8+2MvY1ut8ZcYlBilCr+YY/wCr0FCXkr3jVji/a+c3WozkPm8f4zf841i+61gy6mAx5X9smP300fTSTMtIXgEbbKT2z+XNY0JR9A2cpt79ndXiqL9tCmcgo3SQ7GWq9j9Odcr6XF7YlCSXYiF0I+nc5i5yHj21z9OncNHMj6DjKc/VwaVx2xw9/nT2/wBnVTrMYMezTXpS+yPI141m1S9NxOokvTlpdtJ6jxbi3/2rRh8bIEZKSrcOb2/lu+Q1PqODJkv9W78ccaPR6cd0d0qi8obk+llv176xoSZ7l24/fxX17aaG1Hc0hcajdthUmyirbz8s4f8A8yT0zpL6CTP8pe5AXdW5wGLrSz6cRKViv5ttXxdF8lvfx51m20TJfz7apP4lSBufQVHtXqZYr3bv31vwospbWjO3dyl4MWbv05zqUa737V5+2sq0pXa5fver/Bx6e7/7rIhw7AZcNISo5rlOdL1+qzY2i1WCnl/Ng3S92+TONV+K/p8odTYyju7527XNxlvrbIREdTRJkgnp9VXge9lOdvvVe+oyM1/jTw6nm6aHi05ct0450Ic2VQ96f0eftqAlfw/51tD8V7LWtoE0/T0pHRi6kV+gP/iv/Xnw8PgodCcts4We1cmveOp/qzodpXr8tyj1OhtvdFn04zNxVxlmLGlsTItd/r2/Df6mmcr++tz4/Pr93Kyx+hfif9W9PyffXjOv/qiL318Zh/qVq90t18dqrm75vtWl/wDqCTeddJ8UhtfWZ/6gjJAq17/Pvrk639Xj59VuMGPN37uNfMz+u8er3u8+K+eunpf192pKfoZC8blqRFtLrOe31rXThMr3Trf1I899cU/jRvvj+OvUY/1SS0Ze1Z+3/saV/rKOHv5H/jzrcicvY5/ER75MY9tc0+tZTgv/AI+brwkf6naC88vNfbSdX47ikcDzxf760uPKfFXy983ftfb+fLXL1WLWFod2ftzZ4/mdcHV/qOfk1t+XN+96HU/qZusKF4M/z76Ljo+OldXWDB3kLhU5T3eMdtc/W6MoRizi1Jsyl7VJB/vmvvqXSuVu1YnKF1hf8C/TW/8A5SbBhfoTiWQzfps9DauEvRrEYdeIrV5/v9Rtpsazbgs+4l6lDruWMfVIq/na1jDVGGyvd0Ol1S2zdYgXSKUPHI5rvrdWO2HqjI3eqN3VWx3RP7sxS/njwohORtI0Xyyu78B4A7aH4l7Sa7ShCrC7aO/LV+ddEPiYsWLccekjW3csRlPdaG28meO2uacarFltNJYV/MaxRp9Q21XdtcvsXz3ePbuXodKVCWVMB9O5DcNZ4cXjnjvoSkU+lFcI4qslI3ms35+lpxhuPV6bjuYjdUKxi1dZMuX56zVb4fdKL04dMmruxHdP0xlYVkjSySv7b7aiSkF8Diw5oqrO9Sz/AP2zrdSSYvi6pMXzk760ujLYS2uxZA9rAZB7gn3NYoX4iEcbVSo3ZXqo3HPF8PfTPWCAF7rVbwlBE+Z6vvrQ69FbYtjEsGrRs8SPOedP8P0yXTlEhc8SJXTQJKJG/VzeMm2+L1miUZ1GUdsW09TyVeBsAbzZ2ONV/p39Pn1pbOmSlOrjCMZTZVmVER4jcn2NOTWUeozjFlcXaZAiRVMHqF75SV1rlOqxbgyO13TxTx9dZqjCMdslc4o78PtVYLzecXqd97zputPdKS7R8BR8gMBp+pEjJMoOLjVnmlxin66gnKFA2N9vGeH3760pY8cd78/vrUPtR75z+n/GhKJjPP6Z1ADVOn1trZGPCZLMiZvFl4eznXX/AEpfW7owgRSaxhJISqLsjLMp5K25ObiWkeqXG4QdhW5Ql6kr820oeSPbUE5dOItTH3qWffjW1HW1BQkbUtu7rtgw/PL99ZEuw/7wcc/40Y9H0Mt0RENtu5u8hVUVnPc1INIpr02988a0urkQCgMd8Vbd5ftpV1qXEV/ErJz/ADPPz0fxXSx60gq2k49rvHjOdL05giggllpZ4xkvXSe6mOrq9ea75Kr3b+V334r6aPT6s4m8uopntdNfpeodbqZn6QtwCu3nAt34u+2lINMuxR/xrc9Cz8S3Zjiv20Y9bz9vb5654P8AP01t3b5a12jv6Hx+2Wb2OWMUi8YqVPGOb1LpyXuFC5a4zj39u/GoPxMsepwbT2Mtfq/fWIeUOfPj2PprXQ6+p1rurHNl3gzj2ANCXX9JfqaCNP5cqiVm7/nBz9LrIJ5DxyNmUxnxoQnz8u//AB31ehfp/EsWyzN1yfUcSxZTyPvpZfEPHB7Yt8v2PbGl6UbG5BQpYtvtX0M+fbWjLdKN5MCFDRijFX7+XOmi0+nM6dsX8OQUphtrce9xS/ZNR6fXjfqjZZgduDkunKd6eeHRs9RIkIUBRkf775xfGpgtN4/Lil+126ztUz0fVXN5Nvq5LDHfs/XVP/IuJGcpJEuISsLygcQvlxyGt8L1TeCuGouROSKbbQF3UXwab474M6Uqj1On1BtJQexKQe8VC6aaSzWNEJEX8tt7sP8AbTZk/N6S3Ae2mj0ghGTXqUKkXjbdxtSKPNGbq6dJ8RISLYtU0VVemJ4Wi7POc6b4n4mXVmzltGi9sYxKAiVEo8fPnzrOiLKl8Zxf2+dav1OrKolbRtO1i024EuzxzqcYpIoV8Me9pw4TWj1mDcJMW+2HHDjv8ntqaL7CPVlGeC5EmERrv6CVUXReMP3WEZmyMLWZYxPU2MZREtrkTv4zpYboTJQW4yKmDW4REUznNJrfDzxO4xkyqIyv0qjvGwHFeqypOO5Kqco1f9xnJx4vi6/3+mmn8PKMSUoSIrQsUHBLCmWkfknnU2dYx3LPp9zGqdaTtDseoLJc4VTjEQrHZrOpoJJ3MrpjVWZxRQUjXvqTxznOKcVWRfOlzXeuDxfevfT9TrLa/wBzbii85oo86gHS6dypH5FD7c9v20JdNjhO38r6adlHa4SdlVRHbTuvvd7a7c+2nOtKMZEd0dxt6gYGIxQfPqC7xYagjCO5DB78HHfTz6dem779zFErz5P8al1I00NnnJ/n7abo9eUG4rFRjYpiQxkY5EUTuagf/wAKfg//AGj/AL62p/gvt9z/AH1tFCM+cGSu+M8/t9dP+A4Kym6q7c3ntWb1LWXUDRhox/z3v7/PTdWKel5O2Mcdxz31K9VB1TqMh9V3Rz424/TW+FmE4so7wkXG2O4vMbMl8WaWWJeEfs3qgsxvHc47fTj/AK0JearxpupGnz3vkeTF8l3n20Yy9LckqqMt5ftWXWtHR0enQdRYSjCZHZu9SIysEzDCL2X31z7lj7H7+/LxovWuIbTDe7N/Lmq78c3odKZdyN3Nl1+pxnOrA3TGXGUDuexjzj93tpZ9Va3K0UW3R4PB7aWXy/n+NO7SJSss2IUcUjarz2Kxzq6h2C3tjgp80OAa99Sv+fLS3qsYWch87xy1i+eK8mrot1vh7lKXT9UCRbt2gL6bLdpeMv10en8QKksQlK3aHpW8xBOC6jdYNc8ZpHEquxM8e5xWcfXWJ8XadzBYN4a8PLqyhR1TodYEsEEUTmuzkw+LNDpwUwgFuUOKsPLVYNIhV39M6uivVkblx3xGwzbRedpgpz/nSFYOOC3seWi36dtMyto2m5jxVGMZeDOc/PjRPh66hBx6iLTF70o2RTw3Xv31NB6lG6MUY4ppGVPNW19dQ7fXTEcoc58eP86f4noMGuHuCJ5KRRKr76aF6vUXL355zm7be7o9P4hIzhbUgwJySsvDZzxXJntp+sF0hB9S5s7oUGHFfUutGBGGx3S3ZZFMdp/akhVsb4++s0Rl1VsuhbourCrp7+/vrp/p/wAbCFs4R6ptmbZWG6RtjK4IrH8xeLPfXL1+kRlIJEgU3RyPuWDX0NU63wc4wjOQkZsiNiXtpasp5OPOs1UYn2Oc19vfXbDowemspsZRJbRCQ1SQKzFbXcgY5vXINgEbl5PHigz89N0ZqxLrkv8ALh5tO2XnUFpS6bCiEt29/v7IhGJWao9X0rXNJbc33x8v+9dHwnRgpcuy1QZHBcsKme/jvqc5FhRRhrF+Vc+e3YNQI9TGVUwZxQfcq9GXUEiMQ2iWYZZUXnJdfINdH/n1JJbeqRg9ODLcbQbjKIJkzRK+cmuSYdrqjmuazXtf6aimg1xKsJ3zZxjs8fXUtWPhpUrGVRok1xd7R8LTh8Og9MIxb/MN44prD34/XRG/A9z7h++tqnU+BkKO2xR9cHj3JU62gl8Nt3G+yN521de16Ui0+MD/AJP8aXW1lVWEdsdrJk3uNuDitqNy73gr31OtGHURsdP8TFJO42rmjBnOKxWqietGu/6fpo+NAj/P0+uqH/DxnDihG2+5jxnOj0orcS81g7vbHfmvrpZSvlvgOXH7VrQlTjD5zjviuNWDS6qtrb5flX/GsTr7V+nvrLfgxXHNGqHR9PmTVFLit12Y+mqASxVvtTi3n9NLNtxgvBd0fPW8988/f7aF4qvrrSGvFF+Xw1whXi9P1ZRxt3flN26vzf3VXbx31MeMfzjnx/zq/S+LlGEoFbZoyaF9LZl/KW/XHNaoX8F2RbjW5MVZ+XKGae1+Gu+glDgRaJU8lLt4rFcnDq/TnJZR9W2VTlHp1VHqzEa9IvPGo9H4OclIxVIs3HEQtl8gz8s6KS9zmjjtRgrNHt40u3+Pvp5XOTgGuCohtjbz7D89XCfWlKbM31u9UkZbTNMuWi6Uvgto0RGUex2u2+efeuPHOPOmh8ZI2hJiRdxWKl/7CZvjOpyWCl1ZUqlYl3VxwmDzxrdLoyk1EZNL6c4I7pP0BXxTqaq/w8Jzm/3TlbkJWyu7vA5W3jD41zMOGsPH8ffV03JbvlKOAtp4IvFUHBYFfLU7lILkpEaF4N1pG/dWjyugv8F0PxJBJbmkISVol6Q3AMkI4A9vFah1Y05SVNVng7ZBD+Y1uhKm/A8U9vfj56Kc7fUOPy5qxPO1fZ8moJvTxd8/T5+2P3NU6nTYSYqXG+Jbi/8A8UUb0/W+EQqNyQ3NVIIu2l2rtbaR49PnXPGSCHfn5Xf+a0Fvg6ZUyIDGRub8NXWcoHjPGtD4b1SJL6SVsA6hYKZGtqn5hwZzWpz6YAkhvsXj52f4vWh1Gk8lfrfy1AIyCWQkHul9vZ1afXGAcMd3YyNUWG7s8qVxWbWEZw4jm+ayMfV+hl1OQqycrav6v+dQPPoyiIlcWNXxuMchWbMZ0Oh1AS6QbRvNdrMl8YTnVep8TF6MIEQRkyfTatdyJIiAFMku0q3UOrMaqNYzm79899AGbXPvz9M6NFl/lvkM1w4v2xp+hXJLbIyLZxxSZ3X5o99B6o7t0RZVSemm80GGyytQKw+f1NbSa2n+BdUllwdj9Crx/nU9bWVW/ExIobzxx8k4O1cZ+WpGjFeDvj5+331g5/xqjWX7frWiSweTv5/bH76O27bDPGe/j5aDHNGc49/pqoAaJ761c/rjjROCzGaeP+61YH6m2osbuvVYVd4rz6aW/fVJ9A2jF3YZTqMvQbtvreH+1Ex665xqFlV3vnFV3/b9dGMkearw+/tqg9SFcnYTN+M/8dtJ24z5+2P551TqsdoRGxd0rslnFFG3Hu37a3Wg95CucO7nynf56DHUUILURvjhaF89uNElzHdccucZr/LRj5alj66MZ8nn+fTWkVm2RxQAc8uVfbSfic9sVjHtp+j8U9ORKDkpyHNI82VlNJt9N+729jvx9NXVGchVIkTmrcexuVf86Pw0Bc7sZ9MRaMyeSqLfp20erODGJEkOd1oi3jbQViub0vSgvAq+kp72ffGPrqIXqV2+37vvq/w3TjYy3bMbpBaW1cRQUOy/U1KXRpmSslGyqvI0ijjvn20IkVBUzlq6+Ry6im60T+2wordy9mqxV39tN1fhyNKjFFGKea4cxydy6zk1z6vI3spRjWb2xHbEfmqAoZvnnUETV/iulOCQk8RigSJUJvPyqH5rrtepfiKRFwcHi23TbBk0IepC8mFLazXyONB01+acvWS3FstsifZe8kUUrJ47cTFq+3H/ABp+pxESmvFWKt+/PPg1upQyjagu28dzKW8hxf1xoAdO1yHPL47e7q/R6VJyyVIbEUkUx4y57fbxqA0IxyhSr6cjdHNmM+dbp9dje1rjJjhER5Mg/TUDLiSyp8U+q1v2K9/Ol2+aqzw18s/ytb/yJbiV3Ibtpzd23+bPnnTRT1d3s8V5x78c41Buv0gkhIaa+eUs8GP10Op0476jJ23RKRTV8sRa+QutLpq3m63Zc8Wt/fTnWmjG1F/Ec8oPqfel++gSXw7FNwxs3FjkqxPI+dHr9GUZMWlhhYpI553RUlzV3pv/ADJel3T3RNo7rqNURDsfm71njyOmgKm5Ss0EZPD5l6R8Z+WSpn0/XW0u7W0Qutra2sK2n6bkxfz1tbWoBbVXi+P30NbW0DYr38/t/PGhGbkvDz/nR1tVFvivhtm31wnujGVwbqy9suKkdz9dQNbW0gtDr1IZRjIBNrYcNKxRUW+exeMan05U5L5w2dqvHjn6a2tqhuoRxtVwXZWe4Utnvj5anWtra1BaXTistqUZFea8YLXxrD6Qzi19XmjBWHzzftWtraBFVZXnl4OfB/togbf/AMr/AE/n7+M7W0geHQzEn6IyySYri63FZkWJj30+2M4X6IbAK9W6asnd3L7PBg862toE6kZdTdOijKkSIcGAAPkawmeQxi20sxYVnnJ21tbUCzgHZzk4fl++dTu3zetrag6IdZuO7slLbiP9tNlccj9tL1opLdIuLdMTaSp23Ggxfto62gP4JIqCG2BJtrc2XtHlLqjtFdN8R8KwnOEZHUj01WULlBrG7j8qoW+Tzra2p/YV6jBCQbunLAkUu7kS/wDYsPJzqPS6lL4RE4/mafpoa2gPxCMpIelVBbaeLQLfofI08uut3TeV2l2080Jx29/Otrait2qNyOWysoHzAcXfjjR65e2BGJKNxWKu93YctXmsUUHzTraqD/4se/VgPcSeHuNRrW1tbUV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5780" name="AutoShape 4" descr="data:image/jpg;base64,/9j/4AAQSkZJRgABAQAAAQABAAD/2wCEAAkGBhQSERUUExQWFRQWGBgYGBgYGBsYHhsbHBgZFxkYGBsZGyYgFxojGhwaIC8gJCcpLiwsGB8xNTAqNSYrLCkBCQoKDgwOFw8PFykkHBwsKSwsLCwsLCwpLCwpLCwpLCwsLCwsKSwsLCwsLCwsLCksKSwsKSwsLCwpLCksLCwsLP/AABEIALgBEgMBIgACEQEDEQH/xAAcAAADAQEAAwEAAAAAAAAAAAABAgMABAUGBwj/xAA5EAEAAgEDAwIEBQMEAgEEAwABAhEhABIxA0FRImEEcYGREzKhwfAFQrEG0eHxFFIHFiNikhVygv/EABcBAQEBAQAAAAAAAAAAAAAAAAABAgP/xAAgEQEBAQEBAAIBBQAAAAAAAAAAARESAgNRMRMhQWGB/9oADAMBAAIRAxEAPwD4jraGiaA1jn6fz+Y1taNd7r2+WP103U3W7sPfVDfibZRlBkJTfCSM2I+eHnSSV/d+fnzoM1q+xR91/d0zBoa+uc+P8OqFvtowlV4Gys/t4dN1OoybkqgGfAbQ+gB9NKvy8f8AegzHH/X6+NaEq8hw1476z4w/z+fbQ0FI7ab3DXpqkXcXfg23xea1WXxkrG72xjEH142pglYGXHZdSl0nggjE9WHzzK+OQ7dtKJmy/Hbzn76oTVpdeSZldRIg21G91R8A345fOhHqFJtjkMt2UjZnl4zjPbWjH0Lceaq88LYeDi/fRBIiLTW6Jd3Vj97r9NTmUtNltPF/7aMOnf0q3sfOs6AaDp63QfwoT9AeqFHKxbZS/wD2iXi69nUOr00rx2ac+eeacfTS9rvP/VaeEru83kWVU8r72FaAEqMmPt/3/wA6accEljm8DESsZDj99P8AERqtzcmMUd0Zm3b6YtLSFFcnFahGaNmNA3U6l/IKOOM1wZ+bp+n8OqghhbUjfsbqt9tL1LAPTn1WV3rDXjx2t0YQdrJJbTFnBJFBfkOPbQGHSGONz1L/ACgJtIqt3dlcVVW3petO5X8sfbBl+Wpar0tpmRuM4Gnjlaf5egMOsx4WKjHHeKUinNmNR1XpdJRqN4y5xaAtYM0Z86QOL40ANUielxf39LffGbBxej8P0Z9SUenAZSWoxM5fB50On1ZRLjJLezXBVp8pP66DdbpbWt0ZYMxVMg1kMnD7jo9SVxj7WXXyau898Vj66VkVjuUjnvyYx27rh86Eeogx7Psfcvh9zUAmrmgMGCuD9XVOh0ypLKJtMRldytI1GjkvdlDH01INFlb3eAv9NBb4uERWA7JXs3MZS2jXq28Sx4NU+DqpFx9Ua9UGSO6z8OhqXpC8YkmuaEFxlwpRfGV+VWr7aPTjnmqz448eXQJWjo17/wCdbVEzTRLwGXj/AG0K1TqdQ9O0SjOeW1XAV+vHOsqSUUacJhvVej0o/wB6xEkm0JN07RNxQyAXsZp4U6nPn3znvefbSxlXH6aAafqV/atUc+aLqu18e2l01R28+q+PB8+9/pXvqhYzTjViHpUorErkW2tMRzWKxdV2vSdLqbW9sZWSKb7iXhMl2e4c6HUgCl3xn/pdAISRsaTvppxBKbKLwlKZi3zTZ71pvxiqImQFctjdn/qvHfUpP00Fz4mUd5HqSrqRCdMjcYkxl/7BIOcWXrHxs9j0yVQkxZRwCw3bVxlN0vvqM/bRklcU/e+c+3bGqhY6fo9WUXdFYtJZZyUl/JTQemlXi8n+NX+B+C/EmRZRhG6Zz3bIe8mIoXjh0EviD1Pq3NvqLp9ywefJpGPvzput1N0mTtLzQAHyDB8jRnPdytBQLdGcF9rv76BYyBLyHa/uFmPtpuk5CyNp6k498F1m8aM+lEhF3XJu4nY9/d5xZXftqfbQGXTz7XhyDmrL7ay0neq818tV6Tt6hmLtbLN0cZLEyPhO+t8b8a9TqM9sILWOnEhEoDETBdW+66CXSLQUPduvrRf21WXxCxI/lMYBCWZO6WcyLq64PvOPUCKbbXvbjjg79+fPtooVkRqNePdbznnGgPT6te5w9hLumqXNOlnCuC65zZfzMf8AWixC7y5MPDZn3Kv+GlR284VxfcrKduf5WgaXNYOymbzdvn/jQh08K8GMVdophbrGXtpNdE5woI2iRZLEslTuIVKmOTmlo40EVKqs3d+2KK+7fvrTmtqrJ5vveW/ro9ONoLQpbzQ96MteNFlwgYsvy5pp4xj6edBut1N23mwr7ePppp9WMq9JFI7cWWhiTluT34Mat8b0pSlFj6iR6A2qR3SKYwxFsce499cuwobz3P8AFZz9tB0fG9HohB6XUnOx3EoENruQCpS3XGm/etc8J8ErYjkGvF1fDjxqnS+I2xnFjGW4AkmY03cXtfD7akQzXF+cfJz21FM9WlY2FIW2g2VdHZ8axOh72e+M9s9zz51uh0d0yNkba3Lg91BwedN1fVKW0otoLoLxyv8AnVRHW0dutpg0ZIiKJrMcfz+ONDWDWVP+FkLM08n6++h1at23VtXhrtdd9U/EIsZRLQFJAlj4V3CU5rlxRqUophEfDqiz8VI6b0vTt3k/yl2RY4lV1TxdXpej0GRJCSQLkkbosibvAyQt7pqa6KJ/O3OgEp3znj/b/Gtetrr+J6XSOl0mE5vUd/4sWIRij6djdyuOWwzoOeXTkAsWmwUa8tPdyP1NAh5xx889w74/bQeooFtCoXgWrQ7LR9jV+rDqJ6t+30fmuqY1Bz22lD4MaqOfVH03Fjnhvsj2/wAd9J/P5/O+n6gYC67tYu3J5x8tA0pxYZ3/AIm5yom2uK53XebrW+G3Kkbb7Au6mwQ5L1KTbro+H6G/qEISLlYMpHTMmSTKW2JyZdBDk+R+/wCnOj1Yg4bKHt4F4U50sS35+f5jVOpKwVzVFBwYzXf3edUGEWdRIrPgIhky5ouT75we2k6hSl8WKXTn37Y760F3G3DeKeM2N9vn7aYleVbzxV3lF8576gWUhrm+7d3/ALfr9NLFrVISJTPxFBfVINzS5aU3PzfrpulCLbKSfmwFu6ljiw2rQvJ4dUQ0/SiykBm0x+2lm2tYOxd48e+mSO3vuvisVXN3d3WK1A0bzGltwZw/LvjH11pj3IxYlJVLnn3ln9NX6fV6bDqMhjOh6exo3XEdxK3bt3cZtO3HOTKPTkW23JjFdvp50B3lEchhe+c5A4w1WePfTdKMCT+ITKGgq93FK/lOXhe1d9bodDdbmjAFLuSW0BRRTKXV/IZzldYDHa8+7bz/ACtXAGWKFrxeL/gfbTWxj2qZf9q4XnvFs4x27OujpfFwhQQJBNd7cZSgm16b6mMRL4LF50vxkt7LqIjKcngCmkADH2rjUD9Ocqgw6st47YxiyuNm70//AOmRjl+epdSokaIuJeb5keo/tkch8udJ0pg/mkVkTCSDHfFSxfNfbRIEoMmfqECDdpTaPFDRV36scOgU6UtrLa7bIsqaHkL4Gjj56nGN6v1PiZEPw9yQ3bmJJYsiwnV7bBoTt89ThJQjznBZhav9DQTHTxayNI4Tn5n20t6MQ7vnt37d9B5Tp/1yIB/4vwzQFsJ2+7/9znW14rW0GXVel8Swrb6ZDZMskYpBHjUdP+K7dva74Oarmr+msqUdGU1bW3y5daiu93xWO9t3jt2e+n6UmDGQxW7BCXD/AHRkUns86or/AFH4mPU6kpw6celFqoRZSI0BQyVeLy99c8r/ANv+NECu9/tX+dCQijd3m/PvqoMpduOz75vJ5/40HHau/wDPbTdQwOC8UewZ+v8Am9GXXbkx9I2UXQP9patfN0FPjevLqJOe20CoxjDEYkT0xA4rPfLlvUQ+57/prT6i1atAZb4wB7aXQUhG0LDtbfvlrxqvxHU6aXGLGSyuI3EMbSN3L/2u17e+o9aIKRVj2Up+dW193QIrbz3caoUNbWk51b4XoyksYl4VLDERm5fYdBKOq9TqO0iNxPPZbsM8X8r0nQIsgkpHuhuQ8hZf3NaIU39/9/10F+h8XGEGop1HG/c4O9BVS7XdUpWb1zR97/hj9tUhV01G++WvmF47+dNHqG0GJRIWQO6krba1WFCub0wRrHOjGPft8u/jWeVLrj6Pn6a6fifjJSjGKu2i8UMiwUupJF23Rj9bg549Jk4yt/pl/TOq/CdaMZbmN+MEi+LYyKli8YzWcaX4fo7naVbQWhlQ5Wj5r50k4BEb9StlcVVZ73njx76YMRauqitXXcpf9/roTinJWD/GH7ap1eoSZSAj4iceK/fUk/41RRiBTZK85KqjHF3d39NW6nwlR3SmXKO6IXJakRqXG3Co+1c8IRW6uRiI5MuD2uhKe1655FNagv0+vJNltNHd7uK78uDy6lGFoXy98d+/jRj1GPD3Hxx786PV6SJjkHCOEs4/x20G6fVliJXI8F3wZq6zxxq3U+ElGifodrKpe1lYtFRKazzRnUOj1WEiRVxRLCRY3kSk9nVOl0ZdRnKr2jObYUWC/dCvfUD9b4HqdOMZMQOpDdFuLcd22+Vi3jNOuUdZdPCUdqIsmtruoDN2Vm8dyvfUGBlQBeeMeXP00h89Fj37ef59daJmsZx2/wA9vnoHZ/8A5Sf589bXlOt8V0YyYy+HiyFFh1Rio0sWMUY3xSld3W1Olx4clz7+x88ePpoaMYL8jnWXjH/Pz1Aen02SRiKqAGVXAAcuq/GfDkJygTjPa1uje19zcD9w0nTkB3u8N1/Ec6MYPNKefdus/wA41RunM2ohdYc3ycU1xZnsvetLJwYp5v55P9799NBYt9/cH9HCaEqvGDHv2zq4i3SSFuJSqgqWLH1fOLiuH31CML4937FvOuyHxN9T8WdTYo1Mv8RO0wRRqpN3nlvXJNtWgz27ex7aoD9H3z7a7PhvgfxJEZTh0ZbVvqXCNRhvM5d0uArKmc45+nMvJZdoAPuRaa58eNU6nw8eYssRGRKNeqwlEpcXeWuPONXAd0XpepXqMqMvphGPCMaypSSwRljJrdecArpvU2sIE7oueGRhbgSHbecDrmk235+mm6UgRolzhuvHZH3+mmGkeNN1CNtWnawPuW6MYle/bx9TQILf3wffjg1vipoFuO36apLpiSlZGkNubbvjFUV3Tkq+zbzbRHPn2+Xn3vjtpul1aG4xldto2KSCtqVS3XkMJhs8GueDTdDXZ0epNk/YwVdYvHL799UnukB/6lGDi17c5XVOt8PTxtlzXjnzkxVc63Pi9fSbEelLN7R8iY/Tj6JrtPxJN1EJ/iy9MemIUk/TH8sQF20d05vXP0osalGTGQ2VjikRMjdV8udIdG80+Xgxfvp+l6NjdHpsp7atlgw3fEaAu+CtIyarsN171V/pq0OoEZYu8Fl0KNjipYrvZJwax0o7ObkpVVQU7t15M7aePzacGkj8M+v8voLbkZyR9OfW23ReLeDUpp2Kwefq5886pTW22rFP0H9dH8K69+LozdfT66nF/k1unMDIubpfTjyGXuduedCRl3elpxtrPNUVXOrTWXUVN0tzJuViFshbuXHO7z51WMXpTlGUnprH1USJbZRthSDke+HzVOpxV1xTWUs1bR2DsfI+eqyJpGN3GsVKwMyrHHK7fL76lIu3H8+X8xpU1m+aBJus+x/PGiyps7Nn7c3rpIRlFlLqFxhGot3L1EdsaExHPqrB8tLLpBLbmMySN5AxX5crd39NZsUg7m5PjtjnN1k+l6ojCSWsCQ3HF4dsi8mG6c6hGVLg4TPb3+ZrSUXs+NQPOD05F7WwkcSESywXkcj9dRcuqdLq7RwNlZPcf2/zqccvNHnxqAnUfOtoa2oK/CfFfhsnZCe6Mo+uO6txW6PiRyPbUjTdfpkZISJA/mLp9zcD9zWicedZiqwkAG0skqq549KXVFPGfU54pqlScRk3Rxi6r5Wn317b/o//AONviPjjfCNdP/2eH5fr9tfQfgv/AIUIh+J1N1YrsF3R4zrcyfmsX0+Ix+Hx39v3v6arL+ndQWLFE5EpO/fjX3np/wDxb0IcRH56pP8A0Z048RPtrpL4+2dr4RD+m9WpBBprmIvNlPMfeu2NaP8AQuo8la+2db/TcD+3+fTXN1f6JGPBHP3P5++u04Z6r5BD/TnVUqN/zOddX/0pP5Fd85D1cBjlPbvr6T1f6Y1Q+dcfxnwRLAbYre21rFXb++uknn6Z6r0bq/0Hp7IbCW8JfiWiLbTAODbyN5Ncx/Sgvw/fXufxX9JAMfW7vv8AMwmH9NcfX/p21p7HfPJeH9dblk/ENv29YP6cbarJdt9mintz399P0Pg4nEmBIYYeeL3U3XGKp15j4n4GO55owWZo/TXD8R8LGq4f0r9s61sHLCHTgk4+pE9M8528tFJd0XeoT6UYSYc2A1TlCWNqj4z9jtWfwx2x39jvof8Aixb3rFkYasW8Wsihz6uCtOsaxL8WLN2lQzyZDs1F54wPfXLLrVcaOc2ZKvH17/I11S+FgMhmegsSKkpY9OQyW54dvuXzdJLiZoRduXy7RxdH6andXmB0pspcLh4Lui8+2MvY1ut8ZcYlBilCr+YY/wCr0FCXkr3jVji/a+c3WozkPm8f4zf841i+61gy6mAx5X9smP300fTSTMtIXgEbbKT2z+XNY0JR9A2cpt79ndXiqL9tCmcgo3SQ7GWq9j9Odcr6XF7YlCSXYiF0I+nc5i5yHj21z9OncNHMj6DjKc/VwaVx2xw9/nT2/wBnVTrMYMezTXpS+yPI141m1S9NxOokvTlpdtJ6jxbi3/2rRh8bIEZKSrcOb2/lu+Q1PqODJkv9W78ccaPR6cd0d0qi8obk+llv176xoSZ7l24/fxX17aaG1Hc0hcajdthUmyirbz8s4f8A8yT0zpL6CTP8pe5AXdW5wGLrSz6cRKViv5ttXxdF8lvfx51m20TJfz7apP4lSBufQVHtXqZYr3bv31vwospbWjO3dyl4MWbv05zqUa737V5+2sq0pXa5fver/Bx6e7/7rIhw7AZcNISo5rlOdL1+qzY2i1WCnl/Ng3S92+TONV+K/p8odTYyju7527XNxlvrbIREdTRJkgnp9VXge9lOdvvVe+oyM1/jTw6nm6aHi05ct0450Ic2VQ96f0eftqAlfw/51tD8V7LWtoE0/T0pHRi6kV+gP/iv/Xnw8PgodCcts4We1cmveOp/qzodpXr8tyj1OhtvdFn04zNxVxlmLGlsTItd/r2/Df6mmcr++tz4/Pr93Kyx+hfif9W9PyffXjOv/qiL318Zh/qVq90t18dqrm75vtWl/wDqCTeddJ8UhtfWZ/6gjJAq17/Pvrk639Xj59VuMGPN37uNfMz+u8er3u8+K+eunpf192pKfoZC8blqRFtLrOe31rXThMr3Trf1I899cU/jRvvj+OvUY/1SS0Ze1Z+3/saV/rKOHv5H/jzrcicvY5/ER75MY9tc0+tZTgv/AI+brwkf6naC88vNfbSdX47ikcDzxf760uPKfFXy983ftfb+fLXL1WLWFod2ftzZ4/mdcHV/qOfk1t+XN+96HU/qZusKF4M/z76Ljo+OldXWDB3kLhU5T3eMdtc/W6MoRizi1Jsyl7VJB/vmvvqXSuVu1YnKF1hf8C/TW/8A5SbBhfoTiWQzfps9DauEvRrEYdeIrV5/v9Rtpsazbgs+4l6lDruWMfVIq/na1jDVGGyvd0Ol1S2zdYgXSKUPHI5rvrdWO2HqjI3eqN3VWx3RP7sxS/njwohORtI0Xyyu78B4A7aH4l7Sa7ShCrC7aO/LV+ddEPiYsWLccekjW3csRlPdaG28meO2uacarFltNJYV/MaxRp9Q21XdtcvsXz3ePbuXodKVCWVMB9O5DcNZ4cXjnjvoSkU+lFcI4qslI3ms35+lpxhuPV6bjuYjdUKxi1dZMuX56zVb4fdKL04dMmruxHdP0xlYVkjSySv7b7aiSkF8Diw5oqrO9Sz/AP2zrdSSYvi6pMXzk760ujLYS2uxZA9rAZB7gn3NYoX4iEcbVSo3ZXqo3HPF8PfTPWCAF7rVbwlBE+Z6vvrQ69FbYtjEsGrRs8SPOedP8P0yXTlEhc8SJXTQJKJG/VzeMm2+L1miUZ1GUdsW09TyVeBsAbzZ2ONV/p39Pn1pbOmSlOrjCMZTZVmVER4jcn2NOTWUeozjFlcXaZAiRVMHqF75SV1rlOqxbgyO13TxTx9dZqjCMdslc4o78PtVYLzecXqd97zputPdKS7R8BR8gMBp+pEjJMoOLjVnmlxin66gnKFA2N9vGeH3760pY8cd78/vrUPtR75z+n/GhKJjPP6Z1ADVOn1trZGPCZLMiZvFl4eznXX/AEpfW7owgRSaxhJISqLsjLMp5K25ObiWkeqXG4QdhW5Ql6kr820oeSPbUE5dOItTH3qWffjW1HW1BQkbUtu7rtgw/PL99ZEuw/7wcc/40Y9H0Mt0RENtu5u8hVUVnPc1INIpr02988a0urkQCgMd8Vbd5ftpV1qXEV/ErJz/ADPPz0fxXSx60gq2k49rvHjOdL05giggllpZ4xkvXSe6mOrq9ea75Kr3b+V334r6aPT6s4m8uopntdNfpeodbqZn6QtwCu3nAt34u+2lINMuxR/xrc9Cz8S3Zjiv20Y9bz9vb5654P8AP01t3b5a12jv6Hx+2Wb2OWMUi8YqVPGOb1LpyXuFC5a4zj39u/GoPxMsepwbT2Mtfq/fWIeUOfPj2PprXQ6+p1rurHNl3gzj2ANCXX9JfqaCNP5cqiVm7/nBz9LrIJ5DxyNmUxnxoQnz8u//AB31ehfp/EsWyzN1yfUcSxZTyPvpZfEPHB7Yt8v2PbGl6UbG5BQpYtvtX0M+fbWjLdKN5MCFDRijFX7+XOmi0+nM6dsX8OQUphtrce9xS/ZNR6fXjfqjZZgduDkunKd6eeHRs9RIkIUBRkf775xfGpgtN4/Lil+126ztUz0fVXN5Nvq5LDHfs/XVP/IuJGcpJEuISsLygcQvlxyGt8L1TeCuGouROSKbbQF3UXwab474M6Uqj1On1BtJQexKQe8VC6aaSzWNEJEX8tt7sP8AbTZk/N6S3Ae2mj0ghGTXqUKkXjbdxtSKPNGbq6dJ8RISLYtU0VVemJ4Wi7POc6b4n4mXVmzltGi9sYxKAiVEo8fPnzrOiLKl8Zxf2+dav1OrKolbRtO1i024EuzxzqcYpIoV8Me9pw4TWj1mDcJMW+2HHDjv8ntqaL7CPVlGeC5EmERrv6CVUXReMP3WEZmyMLWZYxPU2MZREtrkTv4zpYboTJQW4yKmDW4REUznNJrfDzxO4xkyqIyv0qjvGwHFeqypOO5Kqco1f9xnJx4vi6/3+mmn8PKMSUoSIrQsUHBLCmWkfknnU2dYx3LPp9zGqdaTtDseoLJc4VTjEQrHZrOpoJJ3MrpjVWZxRQUjXvqTxznOKcVWRfOlzXeuDxfevfT9TrLa/wBzbii85oo86gHS6dypH5FD7c9v20JdNjhO38r6adlHa4SdlVRHbTuvvd7a7c+2nOtKMZEd0dxt6gYGIxQfPqC7xYagjCO5DB78HHfTz6dem779zFErz5P8al1I00NnnJ/n7abo9eUG4rFRjYpiQxkY5EUTuagf/wAKfg//AGj/AL62p/gvt9z/AH1tFCM+cGSu+M8/t9dP+A4Kym6q7c3ntWb1LWXUDRhox/z3v7/PTdWKel5O2Mcdxz31K9VB1TqMh9V3Rz424/TW+FmE4so7wkXG2O4vMbMl8WaWWJeEfs3qgsxvHc47fTj/AK0JearxpupGnz3vkeTF8l3n20Yy9LckqqMt5ftWXWtHR0enQdRYSjCZHZu9SIysEzDCL2X31z7lj7H7+/LxovWuIbTDe7N/Lmq78c3odKZdyN3Nl1+pxnOrA3TGXGUDuexjzj93tpZ9Va3K0UW3R4PB7aWXy/n+NO7SJSss2IUcUjarz2Kxzq6h2C3tjgp80OAa99Sv+fLS3qsYWch87xy1i+eK8mrot1vh7lKXT9UCRbt2gL6bLdpeMv10en8QKksQlK3aHpW8xBOC6jdYNc8ZpHEquxM8e5xWcfXWJ8XadzBYN4a8PLqyhR1TodYEsEEUTmuzkw+LNDpwUwgFuUOKsPLVYNIhV39M6uivVkblx3xGwzbRedpgpz/nSFYOOC3seWi36dtMyto2m5jxVGMZeDOc/PjRPh66hBx6iLTF70o2RTw3Xv31NB6lG6MUY4ppGVPNW19dQ7fXTEcoc58eP86f4noMGuHuCJ5KRRKr76aF6vUXL355zm7be7o9P4hIzhbUgwJySsvDZzxXJntp+sF0hB9S5s7oUGHFfUutGBGGx3S3ZZFMdp/akhVsb4++s0Rl1VsuhbourCrp7+/vrp/p/wAbCFs4R6ptmbZWG6RtjK4IrH8xeLPfXL1+kRlIJEgU3RyPuWDX0NU63wc4wjOQkZsiNiXtpasp5OPOs1UYn2Oc19vfXbDowemspsZRJbRCQ1SQKzFbXcgY5vXINgEbl5PHigz89N0ZqxLrkv8ALh5tO2XnUFpS6bCiEt29/v7IhGJWao9X0rXNJbc33x8v+9dHwnRgpcuy1QZHBcsKme/jvqc5FhRRhrF+Vc+e3YNQI9TGVUwZxQfcq9GXUEiMQ2iWYZZUXnJdfINdH/n1JJbeqRg9ODLcbQbjKIJkzRK+cmuSYdrqjmuazXtf6aimg1xKsJ3zZxjs8fXUtWPhpUrGVRok1xd7R8LTh8Og9MIxb/MN44prD34/XRG/A9z7h++tqnU+BkKO2xR9cHj3JU62gl8Nt3G+yN521de16Ui0+MD/AJP8aXW1lVWEdsdrJk3uNuDitqNy73gr31OtGHURsdP8TFJO42rmjBnOKxWqietGu/6fpo+NAj/P0+uqH/DxnDihG2+5jxnOj0orcS81g7vbHfmvrpZSvlvgOXH7VrQlTjD5zjviuNWDS6qtrb5flX/GsTr7V+nvrLfgxXHNGqHR9PmTVFLit12Y+mqASxVvtTi3n9NLNtxgvBd0fPW8988/f7aF4qvrrSGvFF+Xw1whXi9P1ZRxt3flN26vzf3VXbx31MeMfzjnx/zq/S+LlGEoFbZoyaF9LZl/KW/XHNaoX8F2RbjW5MVZ+XKGae1+Gu+glDgRaJU8lLt4rFcnDq/TnJZR9W2VTlHp1VHqzEa9IvPGo9H4OclIxVIs3HEQtl8gz8s6KS9zmjjtRgrNHt40u3+Pvp5XOTgGuCohtjbz7D89XCfWlKbM31u9UkZbTNMuWi6Uvgto0RGUex2u2+efeuPHOPOmh8ZI2hJiRdxWKl/7CZvjOpyWCl1ZUqlYl3VxwmDzxrdLoyk1EZNL6c4I7pP0BXxTqaq/w8Jzm/3TlbkJWyu7vA5W3jD41zMOGsPH8ffV03JbvlKOAtp4IvFUHBYFfLU7lILkpEaF4N1pG/dWjyugv8F0PxJBJbmkISVol6Q3AMkI4A9vFah1Y05SVNVng7ZBD+Y1uhKm/A8U9vfj56Kc7fUOPy5qxPO1fZ8moJvTxd8/T5+2P3NU6nTYSYqXG+Jbi/8A8UUb0/W+EQqNyQ3NVIIu2l2rtbaR49PnXPGSCHfn5Xf+a0Fvg6ZUyIDGRub8NXWcoHjPGtD4b1SJL6SVsA6hYKZGtqn5hwZzWpz6YAkhvsXj52f4vWh1Gk8lfrfy1AIyCWQkHul9vZ1afXGAcMd3YyNUWG7s8qVxWbWEZw4jm+ayMfV+hl1OQqycrav6v+dQPPoyiIlcWNXxuMchWbMZ0Oh1AS6QbRvNdrMl8YTnVep8TF6MIEQRkyfTatdyJIiAFMku0q3UOrMaqNYzm79899AGbXPvz9M6NFl/lvkM1w4v2xp+hXJLbIyLZxxSZ3X5o99B6o7t0RZVSemm80GGyytQKw+f1NbSa2n+BdUllwdj9Crx/nU9bWVW/ExIobzxx8k4O1cZ+WpGjFeDvj5+331g5/xqjWX7frWiSweTv5/bH76O27bDPGe/j5aDHNGc49/pqoAaJ761c/rjjROCzGaeP+61YH6m2osbuvVYVd4rz6aW/fVJ9A2jF3YZTqMvQbtvreH+1Ex665xqFlV3vnFV3/b9dGMkearw+/tqg9SFcnYTN+M/8dtJ24z5+2P551TqsdoRGxd0rslnFFG3Hu37a3Wg95CucO7nynf56DHUUILURvjhaF89uNElzHdccucZr/LRj5alj66MZ8nn+fTWkVm2RxQAc8uVfbSfic9sVjHtp+j8U9ORKDkpyHNI82VlNJt9N+729jvx9NXVGchVIkTmrcexuVf86Pw0Bc7sZ9MRaMyeSqLfp20erODGJEkOd1oi3jbQViub0vSgvAq+kp72ffGPrqIXqV2+37vvq/w3TjYy3bMbpBaW1cRQUOy/U1KXRpmSslGyqvI0ijjvn20IkVBUzlq6+Ry6im60T+2wordy9mqxV39tN1fhyNKjFFGKea4cxydy6zk1z6vI3spRjWb2xHbEfmqAoZvnnUETV/iulOCQk8RigSJUJvPyqH5rrtepfiKRFwcHi23TbBk0IepC8mFLazXyONB01+acvWS3FstsifZe8kUUrJ47cTFq+3H/ABp+pxESmvFWKt+/PPg1upQyjagu28dzKW8hxf1xoAdO1yHPL47e7q/R6VJyyVIbEUkUx4y57fbxqA0IxyhSr6cjdHNmM+dbp9dje1rjJjhER5Mg/TUDLiSyp8U+q1v2K9/Ol2+aqzw18s/ytb/yJbiV3Ibtpzd23+bPnnTRT1d3s8V5x78c41Buv0gkhIaa+eUs8GP10Op0476jJ23RKRTV8sRa+QutLpq3m63Zc8Wt/fTnWmjG1F/Ec8oPqfel++gSXw7FNwxs3FjkqxPI+dHr9GUZMWlhhYpI553RUlzV3pv/ADJel3T3RNo7rqNURDsfm71njyOmgKm5Ss0EZPD5l6R8Z+WSpn0/XW0u7W0Qutra2sK2n6bkxfz1tbWoBbVXi+P30NbW0DYr38/t/PGhGbkvDz/nR1tVFvivhtm31wnujGVwbqy9suKkdz9dQNbW0gtDr1IZRjIBNrYcNKxRUW+exeMan05U5L5w2dqvHjn6a2tqhuoRxtVwXZWe4Utnvj5anWtra1BaXTistqUZFea8YLXxrD6Qzi19XmjBWHzzftWtraBFVZXnl4OfB/togbf/AMr/AE/n7+M7W0geHQzEn6IyySYri63FZkWJj30+2M4X6IbAK9W6asnd3L7PBg862toE6kZdTdOijKkSIcGAAPkawmeQxi20sxYVnnJ21tbUCzgHZzk4fl++dTu3zetrag6IdZuO7slLbiP9tNlccj9tL1opLdIuLdMTaSp23Ggxfto62gP4JIqCG2BJtrc2XtHlLqjtFdN8R8KwnOEZHUj01WULlBrG7j8qoW+Tzra2p/YV6jBCQbunLAkUu7kS/wDYsPJzqPS6lL4RE4/mafpoa2gPxCMpIelVBbaeLQLfofI08uut3TeV2l2080Jx29/Otrait2qNyOWysoHzAcXfjjR65e2BGJKNxWKu93YctXmsUUHzTraqD/4se/VgPcSeHuNRrW1tbUV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5782" name="Picture 6" descr="http://2.bp.blogspot.com/_RUahpGXWWEY/TMh0grMJsvI/AAAAAAAAUmA/p8cAIaMspvA/s1600/halleys-comet-866326-001-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857760"/>
            <a:ext cx="2975040" cy="2000240"/>
          </a:xfrm>
          <a:prstGeom prst="rect">
            <a:avLst/>
          </a:prstGeom>
          <a:noFill/>
        </p:spPr>
      </p:pic>
      <p:pic>
        <p:nvPicPr>
          <p:cNvPr id="75784" name="Picture 8" descr="http://www.bobthealien.co.uk/halley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753003"/>
            <a:ext cx="2779124" cy="1962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Bill Nye – Comets and Meteors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video image 2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2357430"/>
            <a:ext cx="3143272" cy="3367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Big Bang Theory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71678"/>
            <a:ext cx="8429684" cy="43577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Universe started out as an extremely compact, small and unimaginably dense structure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Universe began expanding </a:t>
            </a:r>
            <a:r>
              <a:rPr lang="en-US" b="1" u="sng" dirty="0" smtClean="0">
                <a:solidFill>
                  <a:schemeClr val="bg1"/>
                </a:solidFill>
              </a:rPr>
              <a:t>14 Billion Years ago until it reached its present state</a:t>
            </a:r>
          </a:p>
          <a:p>
            <a:pPr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" name="Picture 3" descr="video image 2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57364"/>
            <a:ext cx="1133482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The Universe is Still Expanding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03367"/>
            <a:ext cx="5715040" cy="5097467"/>
          </a:xfrm>
        </p:spPr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We know this due to the phenomenon known as red and blue shift.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When objects are moving away at a fast rate, they appear red.  When they are moving towards you quickly, they appear blue.</a:t>
            </a:r>
          </a:p>
          <a:p>
            <a:r>
              <a:rPr lang="en-CA" b="1" u="sng" dirty="0" smtClean="0">
                <a:solidFill>
                  <a:schemeClr val="bg1"/>
                </a:solidFill>
              </a:rPr>
              <a:t>We observe most galaxies are moving away from a central point (origin of the Universe?).</a:t>
            </a:r>
            <a:endParaRPr lang="en-CA" b="1" u="sng" dirty="0">
              <a:solidFill>
                <a:schemeClr val="bg1"/>
              </a:solidFill>
            </a:endParaRPr>
          </a:p>
        </p:txBody>
      </p:sp>
      <p:pic>
        <p:nvPicPr>
          <p:cNvPr id="4" name="Picture 3" descr="video image 2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02" y="5277659"/>
            <a:ext cx="1000132" cy="1071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768" y="6417254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Red and Blue Shift</a:t>
            </a:r>
          </a:p>
        </p:txBody>
      </p:sp>
      <p:pic>
        <p:nvPicPr>
          <p:cNvPr id="31746" name="Picture 2" descr="http://www.webexhibits.org/causesofcolor/images/astronomy/cosmic_expansion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000372"/>
            <a:ext cx="2071701" cy="2071702"/>
          </a:xfrm>
          <a:prstGeom prst="rect">
            <a:avLst/>
          </a:prstGeom>
          <a:noFill/>
        </p:spPr>
      </p:pic>
      <p:pic>
        <p:nvPicPr>
          <p:cNvPr id="31748" name="Picture 4" descr="http://www.psychedelicporcupine.co.uk/wp-content/uploads/800px-redshift_blueshift-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309706"/>
            <a:ext cx="2590765" cy="161922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Universe Timeline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www.pbs.org/deepspace/images/tlbigba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8605071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Galaxies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39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Using a system invented by Edwin Hubble, astronomers classify galaxies into three major types: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3200" b="1" u="sng" dirty="0" smtClean="0">
                <a:solidFill>
                  <a:schemeClr val="bg1"/>
                </a:solidFill>
              </a:rPr>
              <a:t>Spiral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u="sng" dirty="0" smtClean="0">
                <a:solidFill>
                  <a:schemeClr val="bg1"/>
                </a:solidFill>
              </a:rPr>
              <a:t>Elliptical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u="sng" dirty="0" smtClean="0">
                <a:solidFill>
                  <a:schemeClr val="bg1"/>
                </a:solidFill>
              </a:rPr>
              <a:t>Irregular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Galaxies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2574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sizes of the three types span a wide range, from</a:t>
            </a:r>
          </a:p>
          <a:p>
            <a:pPr lvl="1">
              <a:buNone/>
            </a:pPr>
            <a:r>
              <a:rPr lang="en-US" sz="3200" b="1" u="sng" dirty="0" smtClean="0">
                <a:solidFill>
                  <a:schemeClr val="bg1"/>
                </a:solidFill>
              </a:rPr>
              <a:t>Dwarf galaxies</a:t>
            </a:r>
          </a:p>
          <a:p>
            <a:pPr lvl="2"/>
            <a:r>
              <a:rPr lang="en-US" sz="3200" b="1" u="sng" dirty="0" smtClean="0">
                <a:solidFill>
                  <a:schemeClr val="bg1"/>
                </a:solidFill>
              </a:rPr>
              <a:t>which contain 100 million (10</a:t>
            </a:r>
            <a:r>
              <a:rPr lang="en-US" sz="3200" b="1" u="sng" baseline="30000" dirty="0" smtClean="0">
                <a:solidFill>
                  <a:schemeClr val="bg1"/>
                </a:solidFill>
              </a:rPr>
              <a:t>8</a:t>
            </a:r>
            <a:r>
              <a:rPr lang="en-US" sz="3200" b="1" u="sng" dirty="0" smtClean="0">
                <a:solidFill>
                  <a:schemeClr val="bg1"/>
                </a:solidFill>
              </a:rPr>
              <a:t>) stars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to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sz="3200" b="1" u="sng" dirty="0" smtClean="0">
                <a:solidFill>
                  <a:schemeClr val="bg1"/>
                </a:solidFill>
              </a:rPr>
              <a:t>Giant galaxies </a:t>
            </a:r>
          </a:p>
          <a:p>
            <a:pPr lvl="2"/>
            <a:r>
              <a:rPr lang="en-US" sz="3200" b="1" u="sng" dirty="0" smtClean="0">
                <a:solidFill>
                  <a:schemeClr val="bg1"/>
                </a:solidFill>
              </a:rPr>
              <a:t>which contain 1 trillion (10</a:t>
            </a:r>
            <a:r>
              <a:rPr lang="en-US" sz="3200" b="1" u="sng" baseline="30000" dirty="0" smtClean="0">
                <a:solidFill>
                  <a:schemeClr val="bg1"/>
                </a:solidFill>
              </a:rPr>
              <a:t>12</a:t>
            </a:r>
            <a:r>
              <a:rPr lang="en-US" sz="3200" b="1" u="sng" dirty="0" smtClean="0">
                <a:solidFill>
                  <a:schemeClr val="bg1"/>
                </a:solidFill>
              </a:rPr>
              <a:t>) stars</a:t>
            </a:r>
            <a:endParaRPr lang="en-CA" sz="32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Spiral Galaxies 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61048"/>
            <a:ext cx="9144000" cy="280831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Look like a pinwheel from above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Looks like a plate with a bulge from the side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Has many long “arms” spiraling out from the centre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Middle aged stars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Middle amount of free gas and dust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cdn.zmescience.com/wp-content/uploads/2013/04/spiral-ar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2500330" cy="2519864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285860"/>
            <a:ext cx="2643206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9" y="1428736"/>
            <a:ext cx="293124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208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Elliptical Galaxies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26996"/>
            <a:ext cx="8229600" cy="33703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Range in shape from a perfect sphere to a stretched-out ellipse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Contain some of the oldest stars in the </a:t>
            </a:r>
            <a:r>
              <a:rPr lang="en-US" dirty="0" smtClean="0">
                <a:solidFill>
                  <a:schemeClr val="bg1"/>
                </a:solidFill>
              </a:rPr>
              <a:t>universe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Most common type of galaxy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Very little free gas and dust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8130" name="Picture 2" descr="http://t2.gstatic.com/images?q=tbn:ANd9GcTkS1g3uOr8xM4nAH6K3D9SMTbkTYcIXIo4r8N9tWuro19hzE3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15598"/>
            <a:ext cx="2952328" cy="2211398"/>
          </a:xfrm>
          <a:prstGeom prst="rect">
            <a:avLst/>
          </a:prstGeom>
          <a:noFill/>
        </p:spPr>
      </p:pic>
      <p:pic>
        <p:nvPicPr>
          <p:cNvPr id="11266" name="Picture 2" descr="https://encrypted-tbn0.gstatic.com/images?q=tbn:ANd9GcSUk4iIXY_qjIAuNLoGeqo0I5y5j7LFCv6WDEZrfk23EToLaiD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980728"/>
            <a:ext cx="215265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Irregular Galaxies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064896" cy="4958011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A “none of the above” category; neither spiral nor elliptical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Are made up of newly forming stars as well as old </a:t>
            </a:r>
            <a:r>
              <a:rPr lang="en-US" sz="2800" dirty="0" smtClean="0">
                <a:solidFill>
                  <a:schemeClr val="bg1"/>
                </a:solidFill>
              </a:rPr>
              <a:t>stars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Lots of free gas and dust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7106" name="Picture 2" descr="http://t3.gstatic.com/images?q=tbn:ANd9GcT9I98_ynPXp6F306OmPZXvTjp3lFWOpHW0uHax71vGDS2AjiW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504" y="3839339"/>
            <a:ext cx="2880320" cy="2867520"/>
          </a:xfrm>
          <a:prstGeom prst="rect">
            <a:avLst/>
          </a:prstGeom>
          <a:noFill/>
        </p:spPr>
      </p:pic>
      <p:pic>
        <p:nvPicPr>
          <p:cNvPr id="10242" name="Picture 2" descr="https://encrypted-tbn3.gstatic.com/images?q=tbn:ANd9GcSQTTEGHDjg38Uy7peVYlBQ4UMOtBN19RRYskK0S3n7tQWmBmI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21" y="4808709"/>
            <a:ext cx="2466975" cy="1847851"/>
          </a:xfrm>
          <a:prstGeom prst="rect">
            <a:avLst/>
          </a:prstGeom>
          <a:noFill/>
        </p:spPr>
      </p:pic>
      <p:pic>
        <p:nvPicPr>
          <p:cNvPr id="10244" name="Picture 4" descr="http://upload.wikimedia.org/wikipedia/commons/e/e9/Starburst_in_a_Dwarf_Irregular_Galax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1640" y="3459733"/>
            <a:ext cx="3456384" cy="2079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576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Local Group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204311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 combine galaxies into groups based on location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Milky Way belongs to a group of about 40 Galaxies called the Local Group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diameter of the Local Group is about 10 million light years across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630567"/>
            <a:ext cx="6323921" cy="322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7150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There are 24 galaxies in the universe for every person living on Earth!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             **Note: images are not to scale**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video image 2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2369" y="4857787"/>
            <a:ext cx="1400159" cy="1500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5153" y="6417254"/>
            <a:ext cx="260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Galaxies of the Universe</a:t>
            </a:r>
            <a:endParaRPr lang="en-CA" dirty="0" smtClean="0">
              <a:solidFill>
                <a:schemeClr val="bg1"/>
              </a:solidFill>
            </a:endParaRPr>
          </a:p>
        </p:txBody>
      </p:sp>
      <p:pic>
        <p:nvPicPr>
          <p:cNvPr id="2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3932" y="2000240"/>
            <a:ext cx="857256" cy="642942"/>
          </a:xfrm>
          <a:prstGeom prst="rect">
            <a:avLst/>
          </a:prstGeom>
          <a:noFill/>
        </p:spPr>
      </p:pic>
      <p:pic>
        <p:nvPicPr>
          <p:cNvPr id="9220" name="Picture 4" descr="http://www.fastcharacters.com/wp/wp-content/uploads/cartoon-business-man-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2571744"/>
            <a:ext cx="887804" cy="1362402"/>
          </a:xfrm>
          <a:prstGeom prst="rect">
            <a:avLst/>
          </a:prstGeom>
          <a:noFill/>
        </p:spPr>
      </p:pic>
      <p:pic>
        <p:nvPicPr>
          <p:cNvPr id="8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238" y="2714620"/>
            <a:ext cx="857256" cy="642942"/>
          </a:xfrm>
          <a:prstGeom prst="rect">
            <a:avLst/>
          </a:prstGeom>
          <a:noFill/>
        </p:spPr>
      </p:pic>
      <p:pic>
        <p:nvPicPr>
          <p:cNvPr id="9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3932" y="2714620"/>
            <a:ext cx="857256" cy="642942"/>
          </a:xfrm>
          <a:prstGeom prst="rect">
            <a:avLst/>
          </a:prstGeom>
          <a:noFill/>
        </p:spPr>
      </p:pic>
      <p:pic>
        <p:nvPicPr>
          <p:cNvPr id="10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238" y="3429000"/>
            <a:ext cx="857256" cy="642942"/>
          </a:xfrm>
          <a:prstGeom prst="rect">
            <a:avLst/>
          </a:prstGeom>
          <a:noFill/>
        </p:spPr>
      </p:pic>
      <p:pic>
        <p:nvPicPr>
          <p:cNvPr id="11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3932" y="3429000"/>
            <a:ext cx="857256" cy="642942"/>
          </a:xfrm>
          <a:prstGeom prst="rect">
            <a:avLst/>
          </a:prstGeom>
          <a:noFill/>
        </p:spPr>
      </p:pic>
      <p:pic>
        <p:nvPicPr>
          <p:cNvPr id="12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238" y="4143380"/>
            <a:ext cx="857256" cy="642942"/>
          </a:xfrm>
          <a:prstGeom prst="rect">
            <a:avLst/>
          </a:prstGeom>
          <a:noFill/>
        </p:spPr>
      </p:pic>
      <p:pic>
        <p:nvPicPr>
          <p:cNvPr id="13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3932" y="4143380"/>
            <a:ext cx="857256" cy="642942"/>
          </a:xfrm>
          <a:prstGeom prst="rect">
            <a:avLst/>
          </a:prstGeom>
          <a:noFill/>
        </p:spPr>
      </p:pic>
      <p:pic>
        <p:nvPicPr>
          <p:cNvPr id="14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2626" y="4143380"/>
            <a:ext cx="857256" cy="642942"/>
          </a:xfrm>
          <a:prstGeom prst="rect">
            <a:avLst/>
          </a:prstGeom>
          <a:noFill/>
        </p:spPr>
      </p:pic>
      <p:pic>
        <p:nvPicPr>
          <p:cNvPr id="15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2626" y="3429000"/>
            <a:ext cx="857256" cy="642942"/>
          </a:xfrm>
          <a:prstGeom prst="rect">
            <a:avLst/>
          </a:prstGeom>
          <a:noFill/>
        </p:spPr>
      </p:pic>
      <p:pic>
        <p:nvPicPr>
          <p:cNvPr id="16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2626" y="2714620"/>
            <a:ext cx="857256" cy="642942"/>
          </a:xfrm>
          <a:prstGeom prst="rect">
            <a:avLst/>
          </a:prstGeom>
          <a:noFill/>
        </p:spPr>
      </p:pic>
      <p:pic>
        <p:nvPicPr>
          <p:cNvPr id="17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1320" y="3429000"/>
            <a:ext cx="857256" cy="642942"/>
          </a:xfrm>
          <a:prstGeom prst="rect">
            <a:avLst/>
          </a:prstGeom>
          <a:noFill/>
        </p:spPr>
      </p:pic>
      <p:pic>
        <p:nvPicPr>
          <p:cNvPr id="18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1320" y="2714620"/>
            <a:ext cx="857256" cy="642942"/>
          </a:xfrm>
          <a:prstGeom prst="rect">
            <a:avLst/>
          </a:prstGeom>
          <a:noFill/>
        </p:spPr>
      </p:pic>
      <p:pic>
        <p:nvPicPr>
          <p:cNvPr id="19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0014" y="2714620"/>
            <a:ext cx="857256" cy="642942"/>
          </a:xfrm>
          <a:prstGeom prst="rect">
            <a:avLst/>
          </a:prstGeom>
          <a:noFill/>
        </p:spPr>
      </p:pic>
      <p:pic>
        <p:nvPicPr>
          <p:cNvPr id="20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0014" y="3429000"/>
            <a:ext cx="857256" cy="642942"/>
          </a:xfrm>
          <a:prstGeom prst="rect">
            <a:avLst/>
          </a:prstGeom>
          <a:noFill/>
        </p:spPr>
      </p:pic>
      <p:pic>
        <p:nvPicPr>
          <p:cNvPr id="21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8708" y="3429000"/>
            <a:ext cx="857256" cy="642942"/>
          </a:xfrm>
          <a:prstGeom prst="rect">
            <a:avLst/>
          </a:prstGeom>
          <a:noFill/>
        </p:spPr>
      </p:pic>
      <p:pic>
        <p:nvPicPr>
          <p:cNvPr id="22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8708" y="2714620"/>
            <a:ext cx="857256" cy="642942"/>
          </a:xfrm>
          <a:prstGeom prst="rect">
            <a:avLst/>
          </a:prstGeom>
          <a:noFill/>
        </p:spPr>
      </p:pic>
      <p:pic>
        <p:nvPicPr>
          <p:cNvPr id="23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2626" y="2000240"/>
            <a:ext cx="857256" cy="642942"/>
          </a:xfrm>
          <a:prstGeom prst="rect">
            <a:avLst/>
          </a:prstGeom>
          <a:noFill/>
        </p:spPr>
      </p:pic>
      <p:pic>
        <p:nvPicPr>
          <p:cNvPr id="24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1320" y="2000240"/>
            <a:ext cx="857256" cy="642942"/>
          </a:xfrm>
          <a:prstGeom prst="rect">
            <a:avLst/>
          </a:prstGeom>
          <a:noFill/>
        </p:spPr>
      </p:pic>
      <p:pic>
        <p:nvPicPr>
          <p:cNvPr id="25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0014" y="2000240"/>
            <a:ext cx="857256" cy="642942"/>
          </a:xfrm>
          <a:prstGeom prst="rect">
            <a:avLst/>
          </a:prstGeom>
          <a:noFill/>
        </p:spPr>
      </p:pic>
      <p:pic>
        <p:nvPicPr>
          <p:cNvPr id="26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8708" y="2000240"/>
            <a:ext cx="857256" cy="642942"/>
          </a:xfrm>
          <a:prstGeom prst="rect">
            <a:avLst/>
          </a:prstGeom>
          <a:noFill/>
        </p:spPr>
      </p:pic>
      <p:pic>
        <p:nvPicPr>
          <p:cNvPr id="27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8708" y="4143380"/>
            <a:ext cx="857256" cy="642942"/>
          </a:xfrm>
          <a:prstGeom prst="rect">
            <a:avLst/>
          </a:prstGeom>
          <a:noFill/>
        </p:spPr>
      </p:pic>
      <p:pic>
        <p:nvPicPr>
          <p:cNvPr id="28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0014" y="4143380"/>
            <a:ext cx="857256" cy="642942"/>
          </a:xfrm>
          <a:prstGeom prst="rect">
            <a:avLst/>
          </a:prstGeom>
          <a:noFill/>
        </p:spPr>
      </p:pic>
      <p:pic>
        <p:nvPicPr>
          <p:cNvPr id="29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1320" y="4143380"/>
            <a:ext cx="857256" cy="642942"/>
          </a:xfrm>
          <a:prstGeom prst="rect">
            <a:avLst/>
          </a:prstGeom>
          <a:noFill/>
        </p:spPr>
      </p:pic>
      <p:pic>
        <p:nvPicPr>
          <p:cNvPr id="30" name="Picture 2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238" y="2000240"/>
            <a:ext cx="857256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Other Objects In The Solar System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688" y="1285860"/>
            <a:ext cx="8215402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Asteroids</a:t>
            </a:r>
            <a:endParaRPr lang="en-CA" sz="2800" dirty="0">
              <a:solidFill>
                <a:schemeClr val="bg1"/>
              </a:solidFill>
            </a:endParaRP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Small </a:t>
            </a:r>
            <a:r>
              <a:rPr lang="en-US" sz="2800" dirty="0" smtClean="0">
                <a:solidFill>
                  <a:schemeClr val="bg1"/>
                </a:solidFill>
              </a:rPr>
              <a:t>rocky objects that orbit the Sun</a:t>
            </a:r>
            <a:endParaRPr lang="en-CA" sz="2800" dirty="0">
              <a:solidFill>
                <a:schemeClr val="bg1"/>
              </a:solidFill>
            </a:endParaRP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Thousands of small rocky </a:t>
            </a:r>
            <a:r>
              <a:rPr lang="en-US" sz="2800" dirty="0" smtClean="0">
                <a:solidFill>
                  <a:schemeClr val="bg1"/>
                </a:solidFill>
              </a:rPr>
              <a:t>objects in </a:t>
            </a:r>
            <a:r>
              <a:rPr lang="en-US" sz="2800" dirty="0">
                <a:solidFill>
                  <a:schemeClr val="bg1"/>
                </a:solidFill>
              </a:rPr>
              <a:t>a ring is called the ASTEROID </a:t>
            </a:r>
            <a:r>
              <a:rPr lang="en-US" sz="2800" dirty="0" smtClean="0">
                <a:solidFill>
                  <a:schemeClr val="bg1"/>
                </a:solidFill>
              </a:rPr>
              <a:t>BELT (Between Mars and Jupiter)</a:t>
            </a:r>
            <a:endParaRPr lang="en-CA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CA" sz="28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5124" name="Picture 4" descr="http://www.kidcyber.com.au/IMAGES/solarsystju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714751"/>
            <a:ext cx="4357718" cy="3117977"/>
          </a:xfrm>
          <a:prstGeom prst="rect">
            <a:avLst/>
          </a:prstGeom>
          <a:noFill/>
        </p:spPr>
      </p:pic>
      <p:pic>
        <p:nvPicPr>
          <p:cNvPr id="5126" name="Picture 6" descr="http://t1.gstatic.com/images?q=tbn:ANd9GcTcEjOiQv8b3G_kXwJdLnnB1VQZj43xNoxCRwgROskOOU2ov7dld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000504"/>
            <a:ext cx="2861200" cy="214314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>
            <a:off x="6786578" y="3357562"/>
            <a:ext cx="1214446" cy="71438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578</Words>
  <Application>Microsoft Office PowerPoint</Application>
  <PresentationFormat>On-screen Show (4:3)</PresentationFormat>
  <Paragraphs>108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Galaxies, Other Objects  and the Expansion of the Universe</vt:lpstr>
      <vt:lpstr>Galaxies</vt:lpstr>
      <vt:lpstr>Galaxies</vt:lpstr>
      <vt:lpstr>Spiral Galaxies </vt:lpstr>
      <vt:lpstr>Elliptical Galaxies</vt:lpstr>
      <vt:lpstr>Irregular Galaxies</vt:lpstr>
      <vt:lpstr>The Local Group</vt:lpstr>
      <vt:lpstr>PowerPoint Presentation</vt:lpstr>
      <vt:lpstr>Other Objects In The Solar System</vt:lpstr>
      <vt:lpstr>Asteroids</vt:lpstr>
      <vt:lpstr>Meteors and Meteorites</vt:lpstr>
      <vt:lpstr>February 2013 Meteor Explosion over Russia </vt:lpstr>
      <vt:lpstr>Comets</vt:lpstr>
      <vt:lpstr>Bill Nye – Comets and Meteors</vt:lpstr>
      <vt:lpstr>The Big Bang Theory</vt:lpstr>
      <vt:lpstr>The Universe is Still Expanding</vt:lpstr>
      <vt:lpstr>The Universe Timeline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2014-01-07T17:49:19Z</dcterms:created>
  <dcterms:modified xsi:type="dcterms:W3CDTF">2014-12-22T20:17:32Z</dcterms:modified>
</cp:coreProperties>
</file>